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öhnen Madeleine" initials="KM" lastIdx="2" clrIdx="0">
    <p:extLst>
      <p:ext uri="{19B8F6BF-5375-455C-9EA6-DF929625EA0E}">
        <p15:presenceInfo xmlns:p15="http://schemas.microsoft.com/office/powerpoint/2012/main" userId="S-1-5-21-4188120786-1267690402-392790447-306017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1B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2" d="100"/>
          <a:sy n="72" d="100"/>
        </p:scale>
        <p:origin x="840" y="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4-09-05T12:04:02.160" idx="1">
    <p:pos x="10" y="10"/>
    <p:text/>
    <p:extLst>
      <p:ext uri="{C676402C-5697-4E1C-873F-D02D1690AC5C}">
        <p15:threadingInfo xmlns:p15="http://schemas.microsoft.com/office/powerpoint/2012/main" timeZoneBias="-120"/>
      </p:ext>
    </p:extLst>
  </p:cm>
  <p:cm authorId="1" dt="2024-09-05T12:04:05.346" idx="2">
    <p:pos x="146" y="146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40C376-5CC4-4384-B23D-DD935F554556}" type="datetimeFigureOut">
              <a:rPr lang="de-DE" smtClean="0"/>
              <a:t>12.09.2024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9FB41E-4A67-467D-8A87-E248F675C4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0068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9FB41E-4A67-467D-8A87-E248F675C417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8515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901700" y="6210534"/>
            <a:ext cx="10272436" cy="50800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de-DE" dirty="0"/>
              <a:t>September 2017</a:t>
            </a:r>
          </a:p>
          <a:p>
            <a:r>
              <a:rPr lang="de-DE" dirty="0"/>
              <a:t>Jobcenter Kreis Heinsberg – </a:t>
            </a:r>
            <a:r>
              <a:rPr lang="de-DE" b="1" dirty="0"/>
              <a:t>Orientierungshilfe für das Ehrenamt/Hauptamt – Einfach erklärt</a:t>
            </a:r>
            <a:endParaRPr lang="de-DE" dirty="0"/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1206500" y="-66993"/>
            <a:ext cx="10515600" cy="58769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400" b="1">
                <a:solidFill>
                  <a:schemeClr val="accent6"/>
                </a:solidFill>
              </a:defRPr>
            </a:lvl1pPr>
          </a:lstStyle>
          <a:p>
            <a:r>
              <a:rPr lang="de-DE" dirty="0"/>
              <a:t>Titelmasterformat durch K</a:t>
            </a:r>
          </a:p>
        </p:txBody>
      </p:sp>
      <p:sp>
        <p:nvSpPr>
          <p:cNvPr id="10" name="Foliennummernplatzhalter 6"/>
          <p:cNvSpPr>
            <a:spLocks noGrp="1"/>
          </p:cNvSpPr>
          <p:nvPr>
            <p:ph type="sldNum" sz="quarter" idx="12"/>
          </p:nvPr>
        </p:nvSpPr>
        <p:spPr>
          <a:xfrm rot="16200000">
            <a:off x="11188694" y="5885497"/>
            <a:ext cx="1315721" cy="365125"/>
          </a:xfrm>
          <a:prstGeom prst="rect">
            <a:avLst/>
          </a:prstGeom>
          <a:noFill/>
        </p:spPr>
        <p:txBody>
          <a:bodyPr/>
          <a:lstStyle>
            <a:lvl1pPr>
              <a:defRPr b="1" baseline="0">
                <a:solidFill>
                  <a:schemeClr val="accent2"/>
                </a:solidFill>
              </a:defRPr>
            </a:lvl1pPr>
          </a:lstStyle>
          <a:p>
            <a:fld id="{01879DF6-AB5B-4B20-8FBB-ADBB95DEE1A2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9137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6500" y="-66993"/>
            <a:ext cx="10515600" cy="58769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400" b="1">
                <a:solidFill>
                  <a:schemeClr val="accent6"/>
                </a:solidFill>
              </a:defRPr>
            </a:lvl1pPr>
          </a:lstStyle>
          <a:p>
            <a:r>
              <a:rPr lang="de-DE" dirty="0"/>
              <a:t>Titelmasterformat durch K</a:t>
            </a:r>
          </a:p>
        </p:txBody>
      </p:sp>
      <p:sp>
        <p:nvSpPr>
          <p:cNvPr id="11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901700" y="6210534"/>
            <a:ext cx="10272436" cy="50800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de-DE" dirty="0"/>
              <a:t>November 2017</a:t>
            </a:r>
          </a:p>
          <a:p>
            <a:r>
              <a:rPr lang="de-DE" dirty="0"/>
              <a:t>Jobcenter Kreis Heinsberg – </a:t>
            </a:r>
            <a:r>
              <a:rPr lang="de-DE" b="1" dirty="0"/>
              <a:t>Orientierungshilfe für das Ehrenamt/Hauptamt – Einfach erklärt</a:t>
            </a:r>
            <a:endParaRPr lang="de-DE" dirty="0"/>
          </a:p>
        </p:txBody>
      </p:sp>
      <p:sp>
        <p:nvSpPr>
          <p:cNvPr id="12" name="Foliennummernplatzhalter 6"/>
          <p:cNvSpPr>
            <a:spLocks noGrp="1"/>
          </p:cNvSpPr>
          <p:nvPr>
            <p:ph type="sldNum" sz="quarter" idx="12"/>
          </p:nvPr>
        </p:nvSpPr>
        <p:spPr>
          <a:xfrm rot="16200000">
            <a:off x="11188694" y="5885497"/>
            <a:ext cx="1315721" cy="365125"/>
          </a:xfrm>
          <a:prstGeom prst="rect">
            <a:avLst/>
          </a:prstGeom>
          <a:noFill/>
        </p:spPr>
        <p:txBody>
          <a:bodyPr/>
          <a:lstStyle>
            <a:lvl1pPr>
              <a:defRPr b="1" baseline="0">
                <a:solidFill>
                  <a:schemeClr val="accent2"/>
                </a:solidFill>
              </a:defRPr>
            </a:lvl1pPr>
          </a:lstStyle>
          <a:p>
            <a:fld id="{01879DF6-AB5B-4B20-8FBB-ADBB95DEE1A2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7275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1206500" y="-66993"/>
            <a:ext cx="10515600" cy="58769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400" b="1">
                <a:solidFill>
                  <a:schemeClr val="accent6"/>
                </a:solidFill>
              </a:defRPr>
            </a:lvl1pPr>
          </a:lstStyle>
          <a:p>
            <a:r>
              <a:rPr lang="de-DE" dirty="0"/>
              <a:t>Titelmasterformat durch K</a:t>
            </a:r>
          </a:p>
        </p:txBody>
      </p:sp>
      <p:sp>
        <p:nvSpPr>
          <p:cNvPr id="10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901700" y="6210534"/>
            <a:ext cx="10272436" cy="50800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de-DE" dirty="0"/>
              <a:t>November 2017</a:t>
            </a:r>
          </a:p>
          <a:p>
            <a:r>
              <a:rPr lang="de-DE" dirty="0"/>
              <a:t>Jobcenter Kreis Heinsberg – </a:t>
            </a:r>
            <a:r>
              <a:rPr lang="de-DE" b="1" dirty="0"/>
              <a:t>Orientierungshilfe für das Ehrenamt/Hauptamt – Einfach erklärt</a:t>
            </a:r>
            <a:endParaRPr lang="de-DE" dirty="0"/>
          </a:p>
        </p:txBody>
      </p:sp>
      <p:sp>
        <p:nvSpPr>
          <p:cNvPr id="11" name="Foliennummernplatzhalter 6"/>
          <p:cNvSpPr>
            <a:spLocks noGrp="1"/>
          </p:cNvSpPr>
          <p:nvPr>
            <p:ph type="sldNum" sz="quarter" idx="12"/>
          </p:nvPr>
        </p:nvSpPr>
        <p:spPr>
          <a:xfrm rot="16200000">
            <a:off x="11188694" y="5885497"/>
            <a:ext cx="1315721" cy="365125"/>
          </a:xfrm>
          <a:prstGeom prst="rect">
            <a:avLst/>
          </a:prstGeom>
          <a:noFill/>
        </p:spPr>
        <p:txBody>
          <a:bodyPr/>
          <a:lstStyle>
            <a:lvl1pPr>
              <a:defRPr b="1" baseline="0">
                <a:solidFill>
                  <a:schemeClr val="accent2"/>
                </a:solidFill>
              </a:defRPr>
            </a:lvl1pPr>
          </a:lstStyle>
          <a:p>
            <a:fld id="{01879DF6-AB5B-4B20-8FBB-ADBB95DEE1A2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24097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 1"/>
          <p:cNvSpPr>
            <a:spLocks noGrp="1"/>
          </p:cNvSpPr>
          <p:nvPr>
            <p:ph type="title"/>
          </p:nvPr>
        </p:nvSpPr>
        <p:spPr>
          <a:xfrm>
            <a:off x="1206500" y="-66993"/>
            <a:ext cx="10515600" cy="58769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400" b="1">
                <a:solidFill>
                  <a:schemeClr val="accent6"/>
                </a:solidFill>
              </a:defRPr>
            </a:lvl1pPr>
          </a:lstStyle>
          <a:p>
            <a:r>
              <a:rPr lang="de-DE" dirty="0"/>
              <a:t>Titelmasterformat durch K</a:t>
            </a:r>
          </a:p>
        </p:txBody>
      </p:sp>
      <p:sp>
        <p:nvSpPr>
          <p:cNvPr id="15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901700" y="6210534"/>
            <a:ext cx="10272436" cy="50800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de-DE" dirty="0"/>
              <a:t>November 2017</a:t>
            </a:r>
          </a:p>
          <a:p>
            <a:r>
              <a:rPr lang="de-DE" dirty="0"/>
              <a:t>Jobcenter Kreis Heinsberg – </a:t>
            </a:r>
            <a:r>
              <a:rPr lang="de-DE" b="1" dirty="0"/>
              <a:t>Orientierungshilfe für das Ehrenamt/Hauptamt – Einfach erklärt</a:t>
            </a:r>
            <a:endParaRPr lang="de-DE" dirty="0"/>
          </a:p>
        </p:txBody>
      </p:sp>
      <p:sp>
        <p:nvSpPr>
          <p:cNvPr id="16" name="Foliennummernplatzhalter 6"/>
          <p:cNvSpPr>
            <a:spLocks noGrp="1"/>
          </p:cNvSpPr>
          <p:nvPr>
            <p:ph type="sldNum" sz="quarter" idx="12"/>
          </p:nvPr>
        </p:nvSpPr>
        <p:spPr>
          <a:xfrm rot="16200000">
            <a:off x="11188694" y="5885497"/>
            <a:ext cx="1315721" cy="365125"/>
          </a:xfrm>
          <a:prstGeom prst="rect">
            <a:avLst/>
          </a:prstGeom>
          <a:noFill/>
        </p:spPr>
        <p:txBody>
          <a:bodyPr/>
          <a:lstStyle>
            <a:lvl1pPr>
              <a:defRPr b="1" baseline="0">
                <a:solidFill>
                  <a:schemeClr val="accent2"/>
                </a:solidFill>
              </a:defRPr>
            </a:lvl1pPr>
          </a:lstStyle>
          <a:p>
            <a:fld id="{01879DF6-AB5B-4B20-8FBB-ADBB95DEE1A2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41162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1206500" y="-66993"/>
            <a:ext cx="10515600" cy="58769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400" b="1">
                <a:solidFill>
                  <a:schemeClr val="accent6"/>
                </a:solidFill>
              </a:defRPr>
            </a:lvl1pPr>
          </a:lstStyle>
          <a:p>
            <a:r>
              <a:rPr lang="de-DE" dirty="0"/>
              <a:t>Titelmasterformat durch K</a:t>
            </a:r>
          </a:p>
        </p:txBody>
      </p:sp>
      <p:sp>
        <p:nvSpPr>
          <p:cNvPr id="11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901700" y="6210534"/>
            <a:ext cx="10272436" cy="50800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de-DE" dirty="0"/>
              <a:t>November 2017</a:t>
            </a:r>
          </a:p>
          <a:p>
            <a:r>
              <a:rPr lang="de-DE" dirty="0"/>
              <a:t>Jobcenter Kreis Heinsberg – </a:t>
            </a:r>
            <a:r>
              <a:rPr lang="de-DE" b="1" dirty="0"/>
              <a:t>Orientierungshilfe für das Ehrenamt/Hauptamt – Einfach erklärt</a:t>
            </a:r>
            <a:endParaRPr lang="de-DE" dirty="0"/>
          </a:p>
        </p:txBody>
      </p:sp>
      <p:sp>
        <p:nvSpPr>
          <p:cNvPr id="12" name="Foliennummernplatzhalter 6"/>
          <p:cNvSpPr>
            <a:spLocks noGrp="1"/>
          </p:cNvSpPr>
          <p:nvPr>
            <p:ph type="sldNum" sz="quarter" idx="12"/>
          </p:nvPr>
        </p:nvSpPr>
        <p:spPr>
          <a:xfrm rot="16200000">
            <a:off x="11188694" y="5885497"/>
            <a:ext cx="1315721" cy="365125"/>
          </a:xfrm>
          <a:prstGeom prst="rect">
            <a:avLst/>
          </a:prstGeom>
          <a:noFill/>
        </p:spPr>
        <p:txBody>
          <a:bodyPr/>
          <a:lstStyle>
            <a:lvl1pPr>
              <a:defRPr b="1" baseline="0">
                <a:solidFill>
                  <a:schemeClr val="accent2"/>
                </a:solidFill>
              </a:defRPr>
            </a:lvl1pPr>
          </a:lstStyle>
          <a:p>
            <a:fld id="{01879DF6-AB5B-4B20-8FBB-ADBB95DEE1A2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15324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1206500" y="-66993"/>
            <a:ext cx="10515600" cy="58769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400" b="1">
                <a:solidFill>
                  <a:schemeClr val="accent6"/>
                </a:solidFill>
              </a:defRPr>
            </a:lvl1pPr>
          </a:lstStyle>
          <a:p>
            <a:r>
              <a:rPr lang="de-DE" dirty="0"/>
              <a:t>Titelmasterformat durch K</a:t>
            </a:r>
          </a:p>
        </p:txBody>
      </p:sp>
      <p:sp>
        <p:nvSpPr>
          <p:cNvPr id="8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901700" y="6210534"/>
            <a:ext cx="10272436" cy="50800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de-DE" dirty="0"/>
              <a:t>November 2017</a:t>
            </a:r>
          </a:p>
          <a:p>
            <a:r>
              <a:rPr lang="de-DE" dirty="0"/>
              <a:t>Jobcenter Kreis Heinsberg – </a:t>
            </a:r>
            <a:r>
              <a:rPr lang="de-DE" b="1" dirty="0"/>
              <a:t>Orientierungshilfe für das Ehrenamt/Hauptamt – Einfach erklärt</a:t>
            </a:r>
            <a:endParaRPr lang="de-DE" dirty="0"/>
          </a:p>
        </p:txBody>
      </p:sp>
      <p:sp>
        <p:nvSpPr>
          <p:cNvPr id="9" name="Foliennummernplatzhalter 6"/>
          <p:cNvSpPr>
            <a:spLocks noGrp="1"/>
          </p:cNvSpPr>
          <p:nvPr>
            <p:ph type="sldNum" sz="quarter" idx="12"/>
          </p:nvPr>
        </p:nvSpPr>
        <p:spPr>
          <a:xfrm rot="16200000">
            <a:off x="11188694" y="5885497"/>
            <a:ext cx="1315721" cy="365125"/>
          </a:xfrm>
          <a:prstGeom prst="rect">
            <a:avLst/>
          </a:prstGeom>
          <a:noFill/>
        </p:spPr>
        <p:txBody>
          <a:bodyPr/>
          <a:lstStyle>
            <a:lvl1pPr>
              <a:defRPr b="1" baseline="0">
                <a:solidFill>
                  <a:schemeClr val="accent2"/>
                </a:solidFill>
              </a:defRPr>
            </a:lvl1pPr>
          </a:lstStyle>
          <a:p>
            <a:fld id="{01879DF6-AB5B-4B20-8FBB-ADBB95DEE1A2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20523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1206500" y="-66993"/>
            <a:ext cx="10515600" cy="58769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400" b="1">
                <a:solidFill>
                  <a:schemeClr val="accent6"/>
                </a:solidFill>
              </a:defRPr>
            </a:lvl1pPr>
          </a:lstStyle>
          <a:p>
            <a:r>
              <a:rPr lang="de-DE" dirty="0"/>
              <a:t>Titelmasterformat durch K</a:t>
            </a:r>
          </a:p>
        </p:txBody>
      </p:sp>
      <p:sp>
        <p:nvSpPr>
          <p:cNvPr id="11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901700" y="6210534"/>
            <a:ext cx="10272436" cy="50800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de-DE" dirty="0"/>
              <a:t>November 2017</a:t>
            </a:r>
          </a:p>
          <a:p>
            <a:r>
              <a:rPr lang="de-DE" dirty="0"/>
              <a:t>Jobcenter Kreis Heinsberg – </a:t>
            </a:r>
            <a:r>
              <a:rPr lang="de-DE" b="1" dirty="0"/>
              <a:t>Orientierungshilfe für das Ehrenamt/Hauptamt – Einfach erklärt</a:t>
            </a:r>
            <a:endParaRPr lang="de-DE" dirty="0"/>
          </a:p>
        </p:txBody>
      </p:sp>
      <p:sp>
        <p:nvSpPr>
          <p:cNvPr id="12" name="Foliennummernplatzhalter 6"/>
          <p:cNvSpPr>
            <a:spLocks noGrp="1"/>
          </p:cNvSpPr>
          <p:nvPr>
            <p:ph type="sldNum" sz="quarter" idx="12"/>
          </p:nvPr>
        </p:nvSpPr>
        <p:spPr>
          <a:xfrm rot="16200000">
            <a:off x="11188694" y="5885497"/>
            <a:ext cx="1315721" cy="365125"/>
          </a:xfrm>
          <a:prstGeom prst="rect">
            <a:avLst/>
          </a:prstGeom>
          <a:noFill/>
        </p:spPr>
        <p:txBody>
          <a:bodyPr/>
          <a:lstStyle>
            <a:lvl1pPr>
              <a:defRPr b="1" baseline="0">
                <a:solidFill>
                  <a:schemeClr val="accent2"/>
                </a:solidFill>
              </a:defRPr>
            </a:lvl1pPr>
          </a:lstStyle>
          <a:p>
            <a:fld id="{01879DF6-AB5B-4B20-8FBB-ADBB95DEE1A2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15405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1206500" y="-66993"/>
            <a:ext cx="10515600" cy="58769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400" b="1">
                <a:solidFill>
                  <a:schemeClr val="accent6"/>
                </a:solidFill>
              </a:defRPr>
            </a:lvl1pPr>
          </a:lstStyle>
          <a:p>
            <a:r>
              <a:rPr lang="de-DE" dirty="0"/>
              <a:t>Titelmasterformat durch K</a:t>
            </a:r>
          </a:p>
        </p:txBody>
      </p:sp>
      <p:sp>
        <p:nvSpPr>
          <p:cNvPr id="11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901700" y="6210534"/>
            <a:ext cx="10272436" cy="50800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de-DE" dirty="0"/>
              <a:t>November 2017</a:t>
            </a:r>
          </a:p>
          <a:p>
            <a:r>
              <a:rPr lang="de-DE" dirty="0"/>
              <a:t>Jobcenter Kreis Heinsberg – </a:t>
            </a:r>
            <a:r>
              <a:rPr lang="de-DE" b="1" dirty="0"/>
              <a:t>Orientierungshilfe für das Ehrenamt/Hauptamt – Einfach erklärt</a:t>
            </a:r>
            <a:endParaRPr lang="de-DE" dirty="0"/>
          </a:p>
        </p:txBody>
      </p:sp>
      <p:sp>
        <p:nvSpPr>
          <p:cNvPr id="12" name="Foliennummernplatzhalter 6"/>
          <p:cNvSpPr>
            <a:spLocks noGrp="1"/>
          </p:cNvSpPr>
          <p:nvPr>
            <p:ph type="sldNum" sz="quarter" idx="12"/>
          </p:nvPr>
        </p:nvSpPr>
        <p:spPr>
          <a:xfrm rot="16200000">
            <a:off x="11188694" y="5885497"/>
            <a:ext cx="1315721" cy="365125"/>
          </a:xfrm>
          <a:prstGeom prst="rect">
            <a:avLst/>
          </a:prstGeom>
          <a:noFill/>
        </p:spPr>
        <p:txBody>
          <a:bodyPr/>
          <a:lstStyle>
            <a:lvl1pPr>
              <a:defRPr b="1" baseline="0">
                <a:solidFill>
                  <a:schemeClr val="accent2"/>
                </a:solidFill>
              </a:defRPr>
            </a:lvl1pPr>
          </a:lstStyle>
          <a:p>
            <a:fld id="{01879DF6-AB5B-4B20-8FBB-ADBB95DEE1A2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52803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 userDrawn="1"/>
        </p:nvSpPr>
        <p:spPr>
          <a:xfrm>
            <a:off x="5195" y="494684"/>
            <a:ext cx="12189984" cy="2711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027418" cy="488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910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3" r:id="rId4"/>
    <p:sldLayoutId id="2147483664" r:id="rId5"/>
    <p:sldLayoutId id="2147483665" r:id="rId6"/>
    <p:sldLayoutId id="2147483666" r:id="rId7"/>
    <p:sldLayoutId id="2147483667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accent4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jobcenter.digital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https://id.bund.de/de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2148508" y="1832124"/>
            <a:ext cx="82019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b="1" dirty="0"/>
              <a:t>Jobcenter – einfach erklärt</a:t>
            </a:r>
          </a:p>
          <a:p>
            <a:pPr algn="ctr"/>
            <a:endParaRPr lang="de-DE" sz="4000" b="1" dirty="0"/>
          </a:p>
        </p:txBody>
      </p:sp>
      <p:sp>
        <p:nvSpPr>
          <p:cNvPr id="4" name="Textfeld 3"/>
          <p:cNvSpPr txBox="1"/>
          <p:nvPr/>
        </p:nvSpPr>
        <p:spPr>
          <a:xfrm>
            <a:off x="3866864" y="3809588"/>
            <a:ext cx="5168901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/>
              <a:t>Hinweis: Aus Gründen der Lesbarkeit wird auf die gleichzeitige Verwendung männlicher und weiblicher Sprachformen verzichtet. Sämtliche Personenbezeichnungen gelten gleichermaßen für beiderlei Geschlecht.  </a:t>
            </a:r>
          </a:p>
        </p:txBody>
      </p:sp>
    </p:spTree>
    <p:extLst>
      <p:ext uri="{BB962C8B-B14F-4D97-AF65-F5344CB8AC3E}">
        <p14:creationId xmlns:p14="http://schemas.microsoft.com/office/powerpoint/2010/main" val="1554805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40368" y="102342"/>
            <a:ext cx="10515600" cy="337926"/>
          </a:xfrm>
        </p:spPr>
        <p:txBody>
          <a:bodyPr/>
          <a:lstStyle/>
          <a:p>
            <a:r>
              <a:rPr lang="de-DE" dirty="0"/>
              <a:t>4. ERLÄUTERUNG ZUM ABLAUFSCHEMA - Fallmanagement</a:t>
            </a:r>
          </a:p>
        </p:txBody>
      </p:sp>
      <p:sp>
        <p:nvSpPr>
          <p:cNvPr id="3" name="Foliennummernplatzhalter 4"/>
          <p:cNvSpPr>
            <a:spLocks noGrp="1"/>
          </p:cNvSpPr>
          <p:nvPr>
            <p:ph type="sldNum" sz="quarter" idx="12"/>
          </p:nvPr>
        </p:nvSpPr>
        <p:spPr>
          <a:xfrm rot="16200000">
            <a:off x="11597644" y="6244802"/>
            <a:ext cx="834180" cy="365125"/>
          </a:xfrm>
        </p:spPr>
        <p:txBody>
          <a:bodyPr/>
          <a:lstStyle/>
          <a:p>
            <a:fld id="{01879DF6-AB5B-4B20-8FBB-ADBB95DEE1A2}" type="slidenum">
              <a:rPr lang="de-DE" sz="2000" smtClean="0"/>
              <a:t>10</a:t>
            </a:fld>
            <a:endParaRPr lang="de-DE" sz="20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8093" y="6451607"/>
            <a:ext cx="10272436" cy="392848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de-DE" sz="1000" b="1" dirty="0"/>
              <a:t>September 2024</a:t>
            </a:r>
          </a:p>
          <a:p>
            <a:r>
              <a:rPr lang="de-DE" sz="1000" b="1" dirty="0"/>
              <a:t>Jobcenter – einfach erklärt</a:t>
            </a:r>
          </a:p>
        </p:txBody>
      </p:sp>
      <p:sp>
        <p:nvSpPr>
          <p:cNvPr id="5" name="Abgerundetes Rechteck 4"/>
          <p:cNvSpPr/>
          <p:nvPr/>
        </p:nvSpPr>
        <p:spPr>
          <a:xfrm>
            <a:off x="1394520" y="787931"/>
            <a:ext cx="8535600" cy="41946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1400" b="1" dirty="0"/>
              <a:t>         INTEGRATIONSFACHKRAFT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2978695" y="1423423"/>
            <a:ext cx="6933600" cy="720080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1400" dirty="0">
                <a:solidFill>
                  <a:schemeClr val="tx1"/>
                </a:solidFill>
              </a:rPr>
              <a:t>Erstgespräch mit dem Fallmanager/ der Fallmanagerin. </a:t>
            </a:r>
          </a:p>
        </p:txBody>
      </p:sp>
      <p:sp>
        <p:nvSpPr>
          <p:cNvPr id="7" name="Abgerundetes Rechteck 6"/>
          <p:cNvSpPr/>
          <p:nvPr/>
        </p:nvSpPr>
        <p:spPr>
          <a:xfrm>
            <a:off x="2978695" y="3666103"/>
            <a:ext cx="6933600" cy="1226848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400" dirty="0">
                <a:solidFill>
                  <a:schemeClr val="tx1"/>
                </a:solidFill>
              </a:rPr>
              <a:t>Zeugnisse/ berufliche Nachweise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400" dirty="0">
                <a:solidFill>
                  <a:schemeClr val="tx1"/>
                </a:solidFill>
              </a:rPr>
              <a:t>Nachweise über ggf. besuchte/begonnene Deutschkurse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400" dirty="0">
                <a:solidFill>
                  <a:schemeClr val="tx1"/>
                </a:solidFill>
              </a:rPr>
              <a:t>Anmeldebestätigung zum Sprachkurs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400" dirty="0">
                <a:solidFill>
                  <a:schemeClr val="tx1"/>
                </a:solidFill>
              </a:rPr>
              <a:t>Besprechung und Abschluss eines Kooperationsplans</a:t>
            </a:r>
          </a:p>
        </p:txBody>
      </p:sp>
      <p:sp>
        <p:nvSpPr>
          <p:cNvPr id="8" name="Abgerundetes Rechteck 7"/>
          <p:cNvSpPr/>
          <p:nvPr/>
        </p:nvSpPr>
        <p:spPr>
          <a:xfrm>
            <a:off x="1394520" y="1423423"/>
            <a:ext cx="1512000" cy="7200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b="1" dirty="0"/>
              <a:t>Beginn der Integrations-strategie </a:t>
            </a:r>
          </a:p>
        </p:txBody>
      </p:sp>
      <p:sp>
        <p:nvSpPr>
          <p:cNvPr id="9" name="Abgerundetes Rechteck 8"/>
          <p:cNvSpPr/>
          <p:nvPr/>
        </p:nvSpPr>
        <p:spPr>
          <a:xfrm>
            <a:off x="1394520" y="3685487"/>
            <a:ext cx="1512000" cy="122413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b="1" dirty="0"/>
              <a:t>Festlegung der Integrations-strategie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2978696" y="2287518"/>
            <a:ext cx="6933600" cy="1236717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400" dirty="0">
                <a:solidFill>
                  <a:schemeClr val="tx1"/>
                </a:solidFill>
              </a:rPr>
              <a:t>Kompetenzanalyse (</a:t>
            </a:r>
            <a:r>
              <a:rPr lang="de-DE" sz="1400" dirty="0" err="1">
                <a:solidFill>
                  <a:schemeClr val="tx1"/>
                </a:solidFill>
              </a:rPr>
              <a:t>Profiling</a:t>
            </a:r>
            <a:r>
              <a:rPr lang="de-DE" sz="1400" dirty="0">
                <a:solidFill>
                  <a:schemeClr val="tx1"/>
                </a:solidFill>
              </a:rPr>
              <a:t>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400" dirty="0">
                <a:solidFill>
                  <a:schemeClr val="tx1"/>
                </a:solidFill>
              </a:rPr>
              <a:t>Ermittlung der  Leistungsfähigkeit, Qualifikation und Sprachkenntnisse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400" dirty="0">
                <a:solidFill>
                  <a:schemeClr val="tx1"/>
                </a:solidFill>
              </a:rPr>
              <a:t>Zielfestlegung: ● Berechtigung zur Teilnahme am Integrationskurs / Berufssprachkurs● Einsatz von Förderinstrumenten ● Integration in Beschäftigung/Ausbildung</a:t>
            </a:r>
          </a:p>
        </p:txBody>
      </p:sp>
      <p:sp>
        <p:nvSpPr>
          <p:cNvPr id="11" name="Abgerundetes Rechteck 10"/>
          <p:cNvSpPr/>
          <p:nvPr/>
        </p:nvSpPr>
        <p:spPr>
          <a:xfrm>
            <a:off x="1394520" y="2287519"/>
            <a:ext cx="1512000" cy="108012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b="1" dirty="0"/>
              <a:t>Ressourcen-orientierte Beratung</a:t>
            </a:r>
          </a:p>
        </p:txBody>
      </p:sp>
      <p:sp>
        <p:nvSpPr>
          <p:cNvPr id="12" name="Ellipse 11"/>
          <p:cNvSpPr/>
          <p:nvPr/>
        </p:nvSpPr>
        <p:spPr>
          <a:xfrm>
            <a:off x="1477483" y="859939"/>
            <a:ext cx="360040" cy="288032"/>
          </a:xfrm>
          <a:prstGeom prst="ellipse">
            <a:avLst/>
          </a:prstGeom>
          <a:solidFill>
            <a:schemeClr val="bg2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4</a:t>
            </a:r>
          </a:p>
        </p:txBody>
      </p:sp>
      <p:sp>
        <p:nvSpPr>
          <p:cNvPr id="13" name="Abgerundetes Rechteck 12"/>
          <p:cNvSpPr/>
          <p:nvPr/>
        </p:nvSpPr>
        <p:spPr>
          <a:xfrm>
            <a:off x="2978695" y="5082891"/>
            <a:ext cx="6933600" cy="1224136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sz="1400" dirty="0">
                <a:solidFill>
                  <a:schemeClr val="tx1"/>
                </a:solidFill>
              </a:rPr>
              <a:t>Ergänzend zur Beratung:</a:t>
            </a:r>
          </a:p>
          <a:p>
            <a:r>
              <a:rPr lang="de-DE" sz="1400" dirty="0">
                <a:solidFill>
                  <a:schemeClr val="tx1"/>
                </a:solidFill>
              </a:rPr>
              <a:t>Kontakt mit Sprachkursträgern. Informationen über Dolmetscher- und Übersetzungsdienstleistungen. Hinweis auf zugelassene berufliche Anerkennungsstellen.</a:t>
            </a:r>
          </a:p>
        </p:txBody>
      </p:sp>
      <p:sp>
        <p:nvSpPr>
          <p:cNvPr id="14" name="Abgerundetes Rechteck 13"/>
          <p:cNvSpPr/>
          <p:nvPr/>
        </p:nvSpPr>
        <p:spPr>
          <a:xfrm>
            <a:off x="1394520" y="5082891"/>
            <a:ext cx="1512000" cy="1224136"/>
          </a:xfrm>
          <a:prstGeom prst="round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sz="1400" b="1" dirty="0"/>
          </a:p>
        </p:txBody>
      </p:sp>
    </p:spTree>
    <p:extLst>
      <p:ext uri="{BB962C8B-B14F-4D97-AF65-F5344CB8AC3E}">
        <p14:creationId xmlns:p14="http://schemas.microsoft.com/office/powerpoint/2010/main" val="19375080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40368" y="102342"/>
            <a:ext cx="10515600" cy="337926"/>
          </a:xfrm>
        </p:spPr>
        <p:txBody>
          <a:bodyPr/>
          <a:lstStyle/>
          <a:p>
            <a:r>
              <a:rPr lang="de-DE" dirty="0"/>
              <a:t>4. ERLÄUTERUNG ZUM ABLAUFSCHEMA – Abgabe Antragsunterlagen Bürgergeld</a:t>
            </a:r>
          </a:p>
        </p:txBody>
      </p:sp>
      <p:sp>
        <p:nvSpPr>
          <p:cNvPr id="3" name="Foliennummernplatzhalter 4"/>
          <p:cNvSpPr>
            <a:spLocks noGrp="1"/>
          </p:cNvSpPr>
          <p:nvPr>
            <p:ph type="sldNum" sz="quarter" idx="12"/>
          </p:nvPr>
        </p:nvSpPr>
        <p:spPr>
          <a:xfrm rot="16200000">
            <a:off x="11678606" y="6325764"/>
            <a:ext cx="672255" cy="365125"/>
          </a:xfrm>
        </p:spPr>
        <p:txBody>
          <a:bodyPr/>
          <a:lstStyle/>
          <a:p>
            <a:fld id="{01879DF6-AB5B-4B20-8FBB-ADBB95DEE1A2}" type="slidenum">
              <a:rPr lang="de-DE" sz="2000" smtClean="0"/>
              <a:t>11</a:t>
            </a:fld>
            <a:endParaRPr lang="de-DE" sz="20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8093" y="6451607"/>
            <a:ext cx="10272436" cy="392848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de-DE" sz="1000" b="1" dirty="0"/>
              <a:t>September 2024</a:t>
            </a:r>
          </a:p>
          <a:p>
            <a:r>
              <a:rPr lang="de-DE" sz="1000" b="1" dirty="0"/>
              <a:t>Jobcenter – einfach erklärt</a:t>
            </a:r>
          </a:p>
        </p:txBody>
      </p:sp>
      <p:sp>
        <p:nvSpPr>
          <p:cNvPr id="5" name="Abgerundetes Rechteck 4"/>
          <p:cNvSpPr/>
          <p:nvPr/>
        </p:nvSpPr>
        <p:spPr>
          <a:xfrm>
            <a:off x="1470720" y="815384"/>
            <a:ext cx="8535600" cy="41946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1400" b="1" dirty="0"/>
              <a:t>         Abgabe Antragsunterlagen Bürgergeld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3072896" y="1450876"/>
            <a:ext cx="6933600" cy="720080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sz="1400" dirty="0">
                <a:solidFill>
                  <a:schemeClr val="tx1"/>
                </a:solidFill>
              </a:rPr>
              <a:t>Antragsannahme nach vorheriger Terminabsprache.</a:t>
            </a:r>
          </a:p>
          <a:p>
            <a:r>
              <a:rPr lang="de-DE" sz="1400" dirty="0">
                <a:solidFill>
                  <a:schemeClr val="tx1"/>
                </a:solidFill>
              </a:rPr>
              <a:t>Abschließende Bearbeitung und Entscheidung über den Leistungsantrag.</a:t>
            </a:r>
          </a:p>
        </p:txBody>
      </p:sp>
      <p:sp>
        <p:nvSpPr>
          <p:cNvPr id="7" name="Abgerundetes Rechteck 6"/>
          <p:cNvSpPr/>
          <p:nvPr/>
        </p:nvSpPr>
        <p:spPr>
          <a:xfrm>
            <a:off x="1470720" y="1450876"/>
            <a:ext cx="1512000" cy="7200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b="1" dirty="0"/>
              <a:t>SGB II-Leistungen</a:t>
            </a:r>
          </a:p>
          <a:p>
            <a:pPr algn="ctr"/>
            <a:r>
              <a:rPr lang="de-DE" sz="1400" b="1" dirty="0"/>
              <a:t>Ja oder Nein</a:t>
            </a:r>
          </a:p>
        </p:txBody>
      </p:sp>
      <p:sp>
        <p:nvSpPr>
          <p:cNvPr id="8" name="Abgerundetes Rechteck 7"/>
          <p:cNvSpPr/>
          <p:nvPr/>
        </p:nvSpPr>
        <p:spPr>
          <a:xfrm>
            <a:off x="3054896" y="2314972"/>
            <a:ext cx="6933600" cy="1224136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400" dirty="0">
                <a:solidFill>
                  <a:schemeClr val="tx1"/>
                </a:solidFill>
              </a:rPr>
              <a:t>Prüfung der Antragsunterlagen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400" dirty="0">
                <a:solidFill>
                  <a:schemeClr val="tx1"/>
                </a:solidFill>
              </a:rPr>
              <a:t>Erstellung des Bewilligungsbescheids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400" dirty="0">
                <a:solidFill>
                  <a:schemeClr val="tx1"/>
                </a:solidFill>
              </a:rPr>
              <a:t>Weitergabe des Leistungsfalles an den zukünftig zuständigen Sachbearbeiter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400" dirty="0">
                <a:solidFill>
                  <a:schemeClr val="tx1"/>
                </a:solidFill>
              </a:rPr>
              <a:t>Ggf. Erstellung eines Ablehnungsbescheids </a:t>
            </a:r>
          </a:p>
        </p:txBody>
      </p:sp>
      <p:sp>
        <p:nvSpPr>
          <p:cNvPr id="9" name="Abgerundetes Rechteck 8"/>
          <p:cNvSpPr/>
          <p:nvPr/>
        </p:nvSpPr>
        <p:spPr>
          <a:xfrm>
            <a:off x="1470720" y="2314972"/>
            <a:ext cx="1512000" cy="122413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b="1" dirty="0"/>
              <a:t>Aufgaben der Leistungs-</a:t>
            </a:r>
          </a:p>
          <a:p>
            <a:pPr algn="ctr"/>
            <a:r>
              <a:rPr lang="de-DE" sz="1400" b="1" dirty="0" err="1"/>
              <a:t>abteilung</a:t>
            </a:r>
            <a:endParaRPr lang="de-DE" sz="1400" b="1" dirty="0"/>
          </a:p>
        </p:txBody>
      </p:sp>
      <p:sp>
        <p:nvSpPr>
          <p:cNvPr id="10" name="Ellipse 9"/>
          <p:cNvSpPr/>
          <p:nvPr/>
        </p:nvSpPr>
        <p:spPr>
          <a:xfrm>
            <a:off x="1553683" y="887392"/>
            <a:ext cx="360040" cy="288032"/>
          </a:xfrm>
          <a:prstGeom prst="ellipse">
            <a:avLst/>
          </a:prstGeom>
          <a:solidFill>
            <a:schemeClr val="bg2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647127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40368" y="102342"/>
            <a:ext cx="10515600" cy="337926"/>
          </a:xfrm>
        </p:spPr>
        <p:txBody>
          <a:bodyPr/>
          <a:lstStyle/>
          <a:p>
            <a:r>
              <a:rPr lang="de-DE" dirty="0"/>
              <a:t>5. IHRE ANSPRECHPARTNER IM JOBCENTER</a:t>
            </a:r>
          </a:p>
        </p:txBody>
      </p:sp>
      <p:sp>
        <p:nvSpPr>
          <p:cNvPr id="3" name="Foliennummernplatzhalter 4"/>
          <p:cNvSpPr>
            <a:spLocks noGrp="1"/>
          </p:cNvSpPr>
          <p:nvPr>
            <p:ph type="sldNum" sz="quarter" idx="12"/>
          </p:nvPr>
        </p:nvSpPr>
        <p:spPr>
          <a:xfrm rot="16200000">
            <a:off x="11653963" y="6301121"/>
            <a:ext cx="721542" cy="365125"/>
          </a:xfrm>
        </p:spPr>
        <p:txBody>
          <a:bodyPr/>
          <a:lstStyle/>
          <a:p>
            <a:fld id="{01879DF6-AB5B-4B20-8FBB-ADBB95DEE1A2}" type="slidenum">
              <a:rPr lang="de-DE" sz="2000" smtClean="0"/>
              <a:t>12</a:t>
            </a:fld>
            <a:endParaRPr lang="de-DE" sz="20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8093" y="6451607"/>
            <a:ext cx="10272436" cy="392848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de-DE" sz="1000" b="1" dirty="0"/>
              <a:t>September 2024</a:t>
            </a:r>
          </a:p>
          <a:p>
            <a:r>
              <a:rPr lang="de-DE" sz="1000" b="1" dirty="0"/>
              <a:t>Jobcenter – einfach erklärt</a:t>
            </a:r>
          </a:p>
        </p:txBody>
      </p:sp>
      <p:sp>
        <p:nvSpPr>
          <p:cNvPr id="5" name="Rechteck 4"/>
          <p:cNvSpPr/>
          <p:nvPr/>
        </p:nvSpPr>
        <p:spPr>
          <a:xfrm>
            <a:off x="979611" y="860567"/>
            <a:ext cx="820613" cy="55865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Ziele</a:t>
            </a:r>
          </a:p>
        </p:txBody>
      </p:sp>
      <p:pic>
        <p:nvPicPr>
          <p:cNvPr id="6" name="Picture 2" descr="C:\Program Files (x86)\Microsoft Office\MEDIA\CAGCAT10\j0222021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9501" y="692696"/>
            <a:ext cx="623995" cy="626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feld 6"/>
          <p:cNvSpPr txBox="1"/>
          <p:nvPr/>
        </p:nvSpPr>
        <p:spPr>
          <a:xfrm>
            <a:off x="6681589" y="764704"/>
            <a:ext cx="2304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/>
              <a:t>Leistungsbereich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2000672" y="795179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/>
              <a:t>Fallmanagement</a:t>
            </a:r>
          </a:p>
        </p:txBody>
      </p:sp>
      <p:cxnSp>
        <p:nvCxnSpPr>
          <p:cNvPr id="9" name="Gerade Verbindung 15"/>
          <p:cNvCxnSpPr/>
          <p:nvPr/>
        </p:nvCxnSpPr>
        <p:spPr>
          <a:xfrm>
            <a:off x="5446018" y="1596856"/>
            <a:ext cx="11807" cy="3308519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5889501" y="1577032"/>
            <a:ext cx="47525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600" b="1" dirty="0"/>
              <a:t>Dieser Bereich ist für Ihr „Geld“ zuständig</a:t>
            </a:r>
          </a:p>
          <a:p>
            <a:endParaRPr lang="de-DE" sz="1600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600" b="1" dirty="0"/>
              <a:t>Alle Veränderungen in den persönlichen  und wirtschaftlichen Verhältnissen (Einkommensveränderung, Veränderung in der Bedarfsgemeinschaft, Wohnungswechsel, …) müssen unmittelbar mitgeteilt werden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de-DE" sz="1600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600" b="1" dirty="0"/>
              <a:t>Bei Einkommensveränderungen müssen </a:t>
            </a:r>
          </a:p>
          <a:p>
            <a:r>
              <a:rPr lang="de-DE" sz="1600" b="1" dirty="0"/>
              <a:t>     die Leistungen ggf. immer wieder neu   </a:t>
            </a:r>
          </a:p>
          <a:p>
            <a:r>
              <a:rPr lang="de-DE" sz="1600" b="1" dirty="0"/>
              <a:t>     berechnet werden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807021" y="1596856"/>
            <a:ext cx="40324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600" b="1" dirty="0"/>
              <a:t>Hier erhalten Sie Unterstützung zum Zugang eines Sprachkurses und bei der Arbeitssuche</a:t>
            </a:r>
          </a:p>
          <a:p>
            <a:endParaRPr lang="de-DE" sz="1600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600" b="1" dirty="0"/>
              <a:t>Wir Fördern und Fordern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de-DE" sz="1600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600" b="1" dirty="0"/>
              <a:t>Absprachen und Ziele werden in einem Kooperationsplan festgehalten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557586" y="5291916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Sobald Sie und ggf. Ihre Bedarfsgemeinschaft über ausreichende eigene Einkünfte verfügen, endet die Leistungsgewährung und damit die Betreuung durch das Jobcenter.</a:t>
            </a:r>
          </a:p>
        </p:txBody>
      </p:sp>
    </p:spTree>
    <p:extLst>
      <p:ext uri="{BB962C8B-B14F-4D97-AF65-F5344CB8AC3E}">
        <p14:creationId xmlns:p14="http://schemas.microsoft.com/office/powerpoint/2010/main" val="9104873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40368" y="102342"/>
            <a:ext cx="10515600" cy="337926"/>
          </a:xfrm>
        </p:spPr>
        <p:txBody>
          <a:bodyPr/>
          <a:lstStyle/>
          <a:p>
            <a:r>
              <a:rPr lang="de-DE" dirty="0"/>
              <a:t>6. FAQ – ARBEITSVERMITTLUNG </a:t>
            </a:r>
          </a:p>
        </p:txBody>
      </p:sp>
      <p:sp>
        <p:nvSpPr>
          <p:cNvPr id="3" name="Foliennummernplatzhalter 4"/>
          <p:cNvSpPr>
            <a:spLocks noGrp="1"/>
          </p:cNvSpPr>
          <p:nvPr>
            <p:ph type="sldNum" sz="quarter" idx="12"/>
          </p:nvPr>
        </p:nvSpPr>
        <p:spPr>
          <a:xfrm rot="16200000">
            <a:off x="11645269" y="6292427"/>
            <a:ext cx="738930" cy="365125"/>
          </a:xfrm>
        </p:spPr>
        <p:txBody>
          <a:bodyPr/>
          <a:lstStyle/>
          <a:p>
            <a:fld id="{01879DF6-AB5B-4B20-8FBB-ADBB95DEE1A2}" type="slidenum">
              <a:rPr lang="de-DE" sz="2000" smtClean="0"/>
              <a:t>13</a:t>
            </a:fld>
            <a:endParaRPr lang="de-DE" sz="20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8093" y="6451607"/>
            <a:ext cx="10272436" cy="392848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de-DE" sz="1000" b="1" dirty="0"/>
              <a:t>September 2024</a:t>
            </a:r>
          </a:p>
          <a:p>
            <a:r>
              <a:rPr lang="de-DE" sz="1000" b="1" dirty="0"/>
              <a:t>Jobcenter – einfach erklärt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107503" y="692696"/>
            <a:ext cx="11417747" cy="547260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1900" b="1" dirty="0"/>
              <a:t>Was bedeutet Fördern und Fordern?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/>
              <a:t>Fördern: </a:t>
            </a:r>
          </a:p>
          <a:p>
            <a:pPr marL="1485900" lvl="2" indent="-342900">
              <a:buFont typeface="Symbol" panose="05050102010706020507" pitchFamily="18" charset="2"/>
              <a:buChar char="-"/>
            </a:pPr>
            <a:r>
              <a:rPr lang="de-DE" sz="1900" dirty="0"/>
              <a:t>Sie werden umfassend, mit dem Ziel der Eingliederung in Arbeit, gefördert.</a:t>
            </a:r>
          </a:p>
          <a:p>
            <a:pPr marL="1485900" lvl="2" indent="-342900">
              <a:buFont typeface="Symbol" panose="05050102010706020507" pitchFamily="18" charset="2"/>
              <a:buChar char="-"/>
            </a:pPr>
            <a:r>
              <a:rPr lang="de-DE" sz="1900" dirty="0"/>
              <a:t>Förderangebote werden unter Berücksichtigung der Grundsätze  (Wirtschaftlichkeit und Sparsamkeit) im Einzelfall geprüft.</a:t>
            </a:r>
          </a:p>
          <a:p>
            <a:pPr marL="1485900" lvl="2" indent="-342900">
              <a:buFont typeface="Symbol" panose="05050102010706020507" pitchFamily="18" charset="2"/>
              <a:buChar char="-"/>
            </a:pPr>
            <a:r>
              <a:rPr lang="de-DE" sz="1900" dirty="0"/>
              <a:t>Die Antragstellung muss immer im Vorfeld erfolgen.</a:t>
            </a:r>
          </a:p>
          <a:p>
            <a:pPr lvl="2" indent="0">
              <a:buFont typeface="Arial" panose="020B0604020202020204" pitchFamily="34" charset="0"/>
              <a:buNone/>
            </a:pPr>
            <a:endParaRPr lang="de-DE" sz="1900" dirty="0"/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/>
              <a:t>Fordern: </a:t>
            </a:r>
          </a:p>
          <a:p>
            <a:pPr marL="1485900" lvl="2" indent="-342900">
              <a:buFont typeface="Symbol" panose="05050102010706020507" pitchFamily="18" charset="2"/>
              <a:buChar char="-"/>
            </a:pPr>
            <a:r>
              <a:rPr lang="de-DE" sz="1900" dirty="0"/>
              <a:t>Damit Sie eine Arbeitsstelle finden, müssen Sie aktiv werden und die Vereinbarungen aus dem Kooperationsplan umsetzen. </a:t>
            </a:r>
          </a:p>
          <a:p>
            <a:pPr marL="1485900" lvl="2" indent="-342900">
              <a:buFont typeface="Symbol" panose="05050102010706020507" pitchFamily="18" charset="2"/>
              <a:buChar char="-"/>
            </a:pPr>
            <a:r>
              <a:rPr lang="de-DE" sz="1900" dirty="0"/>
              <a:t>Sofern Forderungen nicht umgesetzt werden, stehen nicht alle Förderinstrumente zur Verfügung und Sie müssen mit Leistungsminderungen rechnen.</a:t>
            </a:r>
          </a:p>
          <a:p>
            <a:pPr lvl="1" indent="0">
              <a:buFont typeface="Arial" panose="020B0604020202020204" pitchFamily="34" charset="0"/>
              <a:buNone/>
            </a:pPr>
            <a:endParaRPr lang="de-DE" sz="1900" dirty="0"/>
          </a:p>
        </p:txBody>
      </p:sp>
    </p:spTree>
    <p:extLst>
      <p:ext uri="{BB962C8B-B14F-4D97-AF65-F5344CB8AC3E}">
        <p14:creationId xmlns:p14="http://schemas.microsoft.com/office/powerpoint/2010/main" val="21112312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40368" y="102342"/>
            <a:ext cx="10515600" cy="337926"/>
          </a:xfrm>
        </p:spPr>
        <p:txBody>
          <a:bodyPr/>
          <a:lstStyle/>
          <a:p>
            <a:r>
              <a:rPr lang="de-DE" dirty="0"/>
              <a:t>6. FAQ – ARBEITSVERMITTLUNG</a:t>
            </a:r>
          </a:p>
        </p:txBody>
      </p:sp>
      <p:sp>
        <p:nvSpPr>
          <p:cNvPr id="3" name="Foliennummernplatzhalter 4"/>
          <p:cNvSpPr>
            <a:spLocks noGrp="1"/>
          </p:cNvSpPr>
          <p:nvPr>
            <p:ph type="sldNum" sz="quarter" idx="12"/>
          </p:nvPr>
        </p:nvSpPr>
        <p:spPr>
          <a:xfrm rot="16200000">
            <a:off x="11654794" y="6301952"/>
            <a:ext cx="719880" cy="365125"/>
          </a:xfrm>
        </p:spPr>
        <p:txBody>
          <a:bodyPr/>
          <a:lstStyle/>
          <a:p>
            <a:fld id="{01879DF6-AB5B-4B20-8FBB-ADBB95DEE1A2}" type="slidenum">
              <a:rPr lang="de-DE" sz="2000" smtClean="0"/>
              <a:t>14</a:t>
            </a:fld>
            <a:endParaRPr lang="de-DE" sz="20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8093" y="6451607"/>
            <a:ext cx="10272436" cy="392848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de-DE" sz="1000" b="1" dirty="0"/>
              <a:t>September 2024</a:t>
            </a:r>
          </a:p>
          <a:p>
            <a:r>
              <a:rPr lang="de-DE" sz="1000" b="1" dirty="0"/>
              <a:t>Jobcenter – einfach erklärt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107503" y="692696"/>
            <a:ext cx="10865297" cy="547260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1900" b="1" dirty="0"/>
              <a:t>Was ist eine Leistungsminderung?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/>
              <a:t>Bei einer Leistungsminderung werden Ihre Geldleistungen vorübergehend gekürzt.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/>
              <a:t>Eine Leistungsminderung kann ausgesprochen werden, wenn Ihr Fehlverhalten selbstverschuldet ist und Sie keinen wichtigen Grund benennen können.</a:t>
            </a:r>
          </a:p>
          <a:p>
            <a:pPr lvl="1" indent="0">
              <a:buFont typeface="Arial" panose="020B0604020202020204" pitchFamily="34" charset="0"/>
              <a:buNone/>
            </a:pPr>
            <a:endParaRPr lang="de-DE" sz="19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1900" b="1" dirty="0"/>
              <a:t>Warum benötigt das Jobcenter so viele Informationen über mich?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/>
              <a:t>Unser Ziel ist, dass Sie eine nachhaltige Beschäftigung finden und somit nicht mehr abhängig vom Jobcenter sind.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/>
              <a:t>Wir benötigen Informationen zu Ihrem schulischen und beruflichen Werdegang, Ihre Fähigkeiten und allen Faktoren, die eine Eingliederung in den Arbeitsmarkt positiv &amp; negativ beeinflussen.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/>
              <a:t>Nur so können wir Ihre aktuelle Situation berücksichtigen und Lösungen erarbeiten / anbieten.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/>
              <a:t>Ihre Informationen werden vertraulich behandelt und nur an befugte Dritte weitergeleitet (z.B. Träger einer Maßnahme).</a:t>
            </a:r>
          </a:p>
        </p:txBody>
      </p:sp>
    </p:spTree>
    <p:extLst>
      <p:ext uri="{BB962C8B-B14F-4D97-AF65-F5344CB8AC3E}">
        <p14:creationId xmlns:p14="http://schemas.microsoft.com/office/powerpoint/2010/main" val="4089133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40368" y="102342"/>
            <a:ext cx="10515600" cy="337926"/>
          </a:xfrm>
        </p:spPr>
        <p:txBody>
          <a:bodyPr/>
          <a:lstStyle/>
          <a:p>
            <a:r>
              <a:rPr lang="de-DE" dirty="0"/>
              <a:t>6. FAQ – ARBEITSVERMITTLUNG </a:t>
            </a:r>
          </a:p>
        </p:txBody>
      </p:sp>
      <p:sp>
        <p:nvSpPr>
          <p:cNvPr id="3" name="Foliennummernplatzhalter 4"/>
          <p:cNvSpPr>
            <a:spLocks noGrp="1"/>
          </p:cNvSpPr>
          <p:nvPr>
            <p:ph type="sldNum" sz="quarter" idx="12"/>
          </p:nvPr>
        </p:nvSpPr>
        <p:spPr>
          <a:xfrm rot="16200000">
            <a:off x="11654794" y="6301952"/>
            <a:ext cx="719880" cy="365125"/>
          </a:xfrm>
        </p:spPr>
        <p:txBody>
          <a:bodyPr/>
          <a:lstStyle/>
          <a:p>
            <a:fld id="{01879DF6-AB5B-4B20-8FBB-ADBB95DEE1A2}" type="slidenum">
              <a:rPr lang="de-DE" sz="2000" smtClean="0"/>
              <a:t>15</a:t>
            </a:fld>
            <a:endParaRPr lang="de-DE" sz="20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8093" y="6451607"/>
            <a:ext cx="10272436" cy="392848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de-DE" sz="1000" b="1" dirty="0"/>
              <a:t>September 2024</a:t>
            </a:r>
          </a:p>
          <a:p>
            <a:r>
              <a:rPr lang="de-DE" sz="1000" b="1" dirty="0"/>
              <a:t>Jobcenter – einfach erklärt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107503" y="727745"/>
            <a:ext cx="10931971" cy="504056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1900" b="1" dirty="0"/>
              <a:t>Warum ist ein Integrationskurs wichtig?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/>
              <a:t>In der Regel haben Sie eine Berechtigung zum Integrationskurs erhalten.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/>
              <a:t>Ohne Sprachkenntnisse ist ein nachhaltiger Zugang zum Arbeits- und Ausbildungsmarkt nur schwer möglich.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/>
              <a:t>Durch den Integrationskurs lernen Sie die deutsche Sprache und Kultur kennen, dies ist für eine gesellschaftliche Integration sehr wichtig.</a:t>
            </a:r>
          </a:p>
          <a:p>
            <a:pPr lvl="1" indent="0">
              <a:buFont typeface="Arial" panose="020B0604020202020204" pitchFamily="34" charset="0"/>
              <a:buNone/>
            </a:pPr>
            <a:endParaRPr lang="de-DE" sz="19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1900" b="1" dirty="0"/>
              <a:t>Was passiert in einer Maßnahme?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/>
              <a:t>Eine Maßnahme unterstützt Sie in Ihrer aktuellen Situation.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/>
              <a:t>Inhalte einer Maßnahme sind unterschiedlich. Häufig geht es darum …</a:t>
            </a:r>
          </a:p>
          <a:p>
            <a:pPr marL="1485900" lvl="2" indent="-342900">
              <a:buFont typeface="Symbol" panose="05050102010706020507" pitchFamily="18" charset="2"/>
              <a:buChar char="-"/>
            </a:pPr>
            <a:r>
              <a:rPr lang="de-DE" sz="1900" dirty="0"/>
              <a:t>Orientierung über Ihre beruflichen Kenntnisse und den hiesigen  Arbeitsmarkt zu schaffen.</a:t>
            </a:r>
          </a:p>
          <a:p>
            <a:pPr marL="1485900" lvl="2" indent="-342900">
              <a:buFont typeface="Symbol" panose="05050102010706020507" pitchFamily="18" charset="2"/>
              <a:buChar char="-"/>
            </a:pPr>
            <a:r>
              <a:rPr lang="de-DE" sz="1900" dirty="0"/>
              <a:t>den Bewerbungsprozess kennenzulernen.</a:t>
            </a:r>
          </a:p>
          <a:p>
            <a:pPr marL="1485900" lvl="2" indent="-342900">
              <a:buFont typeface="Symbol" panose="05050102010706020507" pitchFamily="18" charset="2"/>
              <a:buChar char="-"/>
            </a:pPr>
            <a:r>
              <a:rPr lang="de-DE" sz="1900" dirty="0"/>
              <a:t>erste praktische Erfahrungen zu erhalten.</a:t>
            </a:r>
          </a:p>
          <a:p>
            <a:pPr marL="1485900" lvl="2" indent="-342900">
              <a:buFont typeface="Symbol" panose="05050102010706020507" pitchFamily="18" charset="2"/>
              <a:buChar char="-"/>
            </a:pPr>
            <a:r>
              <a:rPr lang="de-DE" sz="1900" dirty="0"/>
              <a:t>Ihre sprachlichen Fähigkeiten auszubauen. </a:t>
            </a:r>
          </a:p>
        </p:txBody>
      </p:sp>
    </p:spTree>
    <p:extLst>
      <p:ext uri="{BB962C8B-B14F-4D97-AF65-F5344CB8AC3E}">
        <p14:creationId xmlns:p14="http://schemas.microsoft.com/office/powerpoint/2010/main" val="38170243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40368" y="102342"/>
            <a:ext cx="10515600" cy="337926"/>
          </a:xfrm>
        </p:spPr>
        <p:txBody>
          <a:bodyPr/>
          <a:lstStyle/>
          <a:p>
            <a:r>
              <a:rPr lang="de-DE" dirty="0"/>
              <a:t>6. FAQ – ARBEITSVERMITTLUNG </a:t>
            </a:r>
          </a:p>
        </p:txBody>
      </p:sp>
      <p:sp>
        <p:nvSpPr>
          <p:cNvPr id="3" name="Foliennummernplatzhalter 4"/>
          <p:cNvSpPr>
            <a:spLocks noGrp="1"/>
          </p:cNvSpPr>
          <p:nvPr>
            <p:ph type="sldNum" sz="quarter" idx="12"/>
          </p:nvPr>
        </p:nvSpPr>
        <p:spPr>
          <a:xfrm rot="16200000">
            <a:off x="11654794" y="6301952"/>
            <a:ext cx="719880" cy="365125"/>
          </a:xfrm>
        </p:spPr>
        <p:txBody>
          <a:bodyPr/>
          <a:lstStyle/>
          <a:p>
            <a:fld id="{01879DF6-AB5B-4B20-8FBB-ADBB95DEE1A2}" type="slidenum">
              <a:rPr lang="de-DE" sz="2000" smtClean="0"/>
              <a:t>16</a:t>
            </a:fld>
            <a:endParaRPr lang="de-DE" sz="20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8093" y="6451607"/>
            <a:ext cx="10272436" cy="392848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de-DE" sz="1000" b="1" dirty="0"/>
              <a:t>September 2024</a:t>
            </a:r>
          </a:p>
          <a:p>
            <a:r>
              <a:rPr lang="de-DE" sz="1000" b="1" dirty="0"/>
              <a:t>Jobcenter – einfach erklärt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107503" y="718219"/>
            <a:ext cx="11884472" cy="563495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1900" b="1" dirty="0"/>
              <a:t>Müssen Sie jede Arbeit annehmen?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/>
              <a:t>Jede Arbeit ist zumutbar, sofern die deutschen Richtlinien  und Gesetzesvorgaben eingehalten werden (Mindestlohn, nicht sittenwidrig).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/>
              <a:t>Bei Unsicherheiten sprechen Sie Ihren Fallmanager/ Ihre Fallmanagerin im Jobcenter an.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/>
              <a:t>Ausnahmen zur Zumutbarkeit müssen Sie im Einzelfall mit Ihrem Fallmanager/ Ihrer Fallmanagerin  im Jobcenter besprechen.</a:t>
            </a:r>
          </a:p>
          <a:p>
            <a:pPr lvl="1" indent="0">
              <a:buFont typeface="Arial" panose="020B0604020202020204" pitchFamily="34" charset="0"/>
              <a:buNone/>
            </a:pPr>
            <a:endParaRPr lang="de-DE" sz="19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1900" b="1" dirty="0"/>
              <a:t>Was müssen Sie beachten, wenn Sie einige Tage verreisen möchten?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/>
              <a:t>Im Jobcenter sprechen wir in diesem Fall von der „Ortsabwesenheit“.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/>
              <a:t>Sie dürfen 21 Tage im Jahr ortsabwesend sein und erhalten weiterhin Leistungen vom Jobcenter.</a:t>
            </a:r>
            <a:br>
              <a:rPr lang="de-DE" sz="1900" dirty="0"/>
            </a:br>
            <a:r>
              <a:rPr lang="de-DE" sz="1900" dirty="0"/>
              <a:t>Dazu zählen auch Wochenenden, Feiertage und Ferien.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/>
              <a:t>Der Antrag auf Ortsabwesenheit muss vor Ihrer Reise im Jobcenter gestellt werden.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/>
              <a:t>Die Ortsabwesenheit muss von Ihren Fallmanager/ Ihre Fallmanagerin im Jobcenter genehmigt werden.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/>
              <a:t>Aktuelle Maßnahmen/Aktivitäten sollen hierdurch nicht unterbrochen werden.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/>
              <a:t>Achtung: Sie erhalten keine Leistungen, wenn Sie sich ohne Zustimmung außerhalb des zeit- und ortsnahen Bereichs aufhalten und deshalb nicht für die Eingliederung in Arbeit zur Verfügung stehen.</a:t>
            </a:r>
          </a:p>
          <a:p>
            <a:pPr marL="457200" lvl="1" indent="0">
              <a:buNone/>
            </a:pPr>
            <a:endParaRPr lang="de-DE" sz="1900" dirty="0"/>
          </a:p>
        </p:txBody>
      </p:sp>
    </p:spTree>
    <p:extLst>
      <p:ext uri="{BB962C8B-B14F-4D97-AF65-F5344CB8AC3E}">
        <p14:creationId xmlns:p14="http://schemas.microsoft.com/office/powerpoint/2010/main" val="20702313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40368" y="102342"/>
            <a:ext cx="10515600" cy="337926"/>
          </a:xfrm>
        </p:spPr>
        <p:txBody>
          <a:bodyPr/>
          <a:lstStyle/>
          <a:p>
            <a:r>
              <a:rPr lang="de-DE" dirty="0"/>
              <a:t>7. FAQ – LEISTUNGSBEREICH </a:t>
            </a:r>
          </a:p>
        </p:txBody>
      </p:sp>
      <p:sp>
        <p:nvSpPr>
          <p:cNvPr id="3" name="Foliennummernplatzhalter 4"/>
          <p:cNvSpPr>
            <a:spLocks noGrp="1"/>
          </p:cNvSpPr>
          <p:nvPr>
            <p:ph type="sldNum" sz="quarter" idx="12"/>
          </p:nvPr>
        </p:nvSpPr>
        <p:spPr>
          <a:xfrm rot="16200000">
            <a:off x="11654794" y="6301952"/>
            <a:ext cx="719880" cy="365125"/>
          </a:xfrm>
        </p:spPr>
        <p:txBody>
          <a:bodyPr/>
          <a:lstStyle/>
          <a:p>
            <a:fld id="{01879DF6-AB5B-4B20-8FBB-ADBB95DEE1A2}" type="slidenum">
              <a:rPr lang="de-DE" sz="2000" smtClean="0"/>
              <a:t>17</a:t>
            </a:fld>
            <a:endParaRPr lang="de-DE" sz="20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8093" y="6451607"/>
            <a:ext cx="10272436" cy="392848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de-DE" sz="1000" b="1" dirty="0"/>
              <a:t>September 2024</a:t>
            </a:r>
          </a:p>
          <a:p>
            <a:r>
              <a:rPr lang="de-DE" sz="1000" b="1" dirty="0"/>
              <a:t>Jobcenter – einfach erklärt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107503" y="708694"/>
            <a:ext cx="10203025" cy="524760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1900" b="1" dirty="0"/>
              <a:t>Wann und warum müssen Sie einen Weiterbewilligungsantrag stellen?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/>
              <a:t>Die Leistungen werden immer nur für einen bestimmten Zeitraum bewilligt.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/>
              <a:t>Nach diesem Zeitraum prüft das Jobcenter, ob Sie noch weiterhin Leistungen vom Jobcenter erhalten können.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/>
              <a:t>Hierfür benötigen wir u.a. die Kontoauszüge der letzten drei Monate.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/>
              <a:t>Mit dem Weiterbewilligungsantrag erklären Sie, ob sich etwas in Ihrer persönlichen Situation verändert hat.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/>
              <a:t>Den Weiterbewilligungsantrag bekommen Sie durch Ihre Leistungssachbearbeitung.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/>
              <a:t>Damit wir die zukünftigen Leistungen rechtzeitig berechnen können, geben Sie den Weiterbewilligungsantrag rechtzeitig, noch vor Ablauf des Bewilligungszeitraums, ab.</a:t>
            </a:r>
          </a:p>
          <a:p>
            <a:pPr lvl="1" indent="0">
              <a:buFont typeface="Arial" panose="020B0604020202020204" pitchFamily="34" charset="0"/>
              <a:buNone/>
            </a:pPr>
            <a:endParaRPr lang="de-DE" sz="19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1900" b="1" dirty="0"/>
              <a:t>Wo geben Sie generell Veränderungen an?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/>
              <a:t>Mit der Veränderungsmitteilung sind Veränderungen jeder Art mitzuteilen.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/>
              <a:t>Die Veränderungsmitteilung muss dem Jobcenter unmittelbar vorgelegt/übermittelt werden.</a:t>
            </a:r>
          </a:p>
          <a:p>
            <a:pPr lvl="1" indent="0">
              <a:buFont typeface="Arial" panose="020B0604020202020204" pitchFamily="34" charset="0"/>
              <a:buNone/>
            </a:pPr>
            <a:endParaRPr lang="de-DE" sz="1900" dirty="0"/>
          </a:p>
          <a:p>
            <a:pPr lvl="1" indent="0">
              <a:buFont typeface="Arial" panose="020B0604020202020204" pitchFamily="34" charset="0"/>
              <a:buNone/>
            </a:pPr>
            <a:endParaRPr lang="de-DE" sz="1900" dirty="0"/>
          </a:p>
          <a:p>
            <a:pPr lvl="1" indent="0">
              <a:buFont typeface="Arial" panose="020B0604020202020204" pitchFamily="34" charset="0"/>
              <a:buNone/>
            </a:pPr>
            <a:r>
              <a:rPr lang="de-DE" sz="1900" dirty="0"/>
              <a:t> </a:t>
            </a:r>
          </a:p>
          <a:p>
            <a:endParaRPr lang="de-DE" sz="1900" dirty="0"/>
          </a:p>
        </p:txBody>
      </p:sp>
    </p:spTree>
    <p:extLst>
      <p:ext uri="{BB962C8B-B14F-4D97-AF65-F5344CB8AC3E}">
        <p14:creationId xmlns:p14="http://schemas.microsoft.com/office/powerpoint/2010/main" val="16703270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40368" y="102342"/>
            <a:ext cx="10515600" cy="337926"/>
          </a:xfrm>
        </p:spPr>
        <p:txBody>
          <a:bodyPr/>
          <a:lstStyle/>
          <a:p>
            <a:r>
              <a:rPr lang="de-DE" dirty="0"/>
              <a:t>7. FAQ – LEISTUNGSBEREICH </a:t>
            </a:r>
          </a:p>
        </p:txBody>
      </p:sp>
      <p:sp>
        <p:nvSpPr>
          <p:cNvPr id="3" name="Foliennummernplatzhalter 4"/>
          <p:cNvSpPr>
            <a:spLocks noGrp="1"/>
          </p:cNvSpPr>
          <p:nvPr>
            <p:ph type="sldNum" sz="quarter" idx="12"/>
          </p:nvPr>
        </p:nvSpPr>
        <p:spPr>
          <a:xfrm rot="16200000">
            <a:off x="11654794" y="6301952"/>
            <a:ext cx="719880" cy="365125"/>
          </a:xfrm>
        </p:spPr>
        <p:txBody>
          <a:bodyPr/>
          <a:lstStyle/>
          <a:p>
            <a:fld id="{01879DF6-AB5B-4B20-8FBB-ADBB95DEE1A2}" type="slidenum">
              <a:rPr lang="de-DE" sz="2000" smtClean="0"/>
              <a:t>18</a:t>
            </a:fld>
            <a:endParaRPr lang="de-DE" sz="20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8093" y="6451607"/>
            <a:ext cx="10272436" cy="392848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de-DE" sz="1000" b="1" dirty="0"/>
              <a:t>September 2024</a:t>
            </a:r>
          </a:p>
          <a:p>
            <a:r>
              <a:rPr lang="de-DE" sz="1000" b="1" dirty="0"/>
              <a:t>Jobcenter – einfach erklärt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107504" y="727744"/>
            <a:ext cx="10712896" cy="542540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1900" b="1" dirty="0"/>
              <a:t>In welchen Fällen müssen Leistungen ggf. zurückgezahlt werden?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/>
              <a:t>Durch Einkommensveränderungen während des laufenden Leistungsbezugs kann es passieren, dass Leistungen des Jobcenters ganz oder teilweise zu unrecht gezahlt wurden.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/>
              <a:t>Durch falsche Angaben bei der Antragstellung, können ggf. zu unrecht Leistungen ausgezahlt worden sein.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/>
              <a:t>In beiden Fällen wird eine Rückforderung der zu unrecht ausgezahlten Leistungen geprüft.</a:t>
            </a:r>
          </a:p>
          <a:p>
            <a:pPr lvl="1" indent="0">
              <a:buFont typeface="Arial" panose="020B0604020202020204" pitchFamily="34" charset="0"/>
              <a:buNone/>
            </a:pPr>
            <a:r>
              <a:rPr lang="de-DE" sz="1900" dirty="0"/>
              <a:t>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1900" b="1" dirty="0"/>
              <a:t>Was müssen Sie beachten, wenn Sie umziehen möchte?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/>
              <a:t>Prüfen Sie zunächst Ihren Pass – dürfen Sie umziehen?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/>
              <a:t>Erkundigen Sie sich, wie teuer und groß die neue Wohnung sein darf.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/>
              <a:t>Wenn Sie eine neue Wohnung gefunden haben, teilen Sie uns mit, dass Sie umziehen möchten.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/>
              <a:t>Auf Grundlage der Mietbescheinigung prüft das Jobcenter, ob die Wohnung angemessen ist.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/>
              <a:t>Sofern die Wohnung angemessen ist, kann das Jobcenter der Neuanmietung zustimmen.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/>
              <a:t>Erst dann sollten Sie den Mietvertrag unterschreiben.</a:t>
            </a:r>
          </a:p>
        </p:txBody>
      </p:sp>
    </p:spTree>
    <p:extLst>
      <p:ext uri="{BB962C8B-B14F-4D97-AF65-F5344CB8AC3E}">
        <p14:creationId xmlns:p14="http://schemas.microsoft.com/office/powerpoint/2010/main" val="16587917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40368" y="102342"/>
            <a:ext cx="10515600" cy="337926"/>
          </a:xfrm>
        </p:spPr>
        <p:txBody>
          <a:bodyPr/>
          <a:lstStyle/>
          <a:p>
            <a:r>
              <a:rPr lang="de-DE" dirty="0"/>
              <a:t>7. FAQ – LEISTUNGSBEREICH </a:t>
            </a:r>
          </a:p>
        </p:txBody>
      </p:sp>
      <p:sp>
        <p:nvSpPr>
          <p:cNvPr id="3" name="Foliennummernplatzhalter 4"/>
          <p:cNvSpPr>
            <a:spLocks noGrp="1"/>
          </p:cNvSpPr>
          <p:nvPr>
            <p:ph type="sldNum" sz="quarter" idx="12"/>
          </p:nvPr>
        </p:nvSpPr>
        <p:spPr>
          <a:xfrm rot="16200000">
            <a:off x="11654794" y="6301952"/>
            <a:ext cx="719880" cy="365125"/>
          </a:xfrm>
        </p:spPr>
        <p:txBody>
          <a:bodyPr/>
          <a:lstStyle/>
          <a:p>
            <a:fld id="{01879DF6-AB5B-4B20-8FBB-ADBB95DEE1A2}" type="slidenum">
              <a:rPr lang="de-DE" sz="2000" smtClean="0"/>
              <a:t>19</a:t>
            </a:fld>
            <a:endParaRPr lang="de-DE" sz="20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8093" y="6451607"/>
            <a:ext cx="10272436" cy="392848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de-DE" sz="1000" b="1" dirty="0"/>
              <a:t>September 2024</a:t>
            </a:r>
          </a:p>
          <a:p>
            <a:r>
              <a:rPr lang="de-DE" sz="1000" b="1" dirty="0"/>
              <a:t>Jobcenter – einfach erklärt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107504" y="599730"/>
            <a:ext cx="10770046" cy="425802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1900" b="1" dirty="0"/>
              <a:t>Grundausstattung meiner Wohnung – welche Voraussetzungen gibt es und was müssen Sie hierfür tun?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de-DE" sz="1900" dirty="0"/>
              <a:t>Sie müssen zunächst einen formlosen Antrag stellen, bevor Sie Investitionen tätigen.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de-DE" sz="1900" dirty="0"/>
              <a:t>In diesem Antrag notieren Sie detailliert, welche Einrichtungsgegenstände benötigt werden.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de-DE" sz="1900" dirty="0"/>
              <a:t>Sie erhalten vom Jobcenter einen Bescheid, ob und in welchem Umfang Ihrem Antrag entsprochen werden kann.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de-DE" sz="1900" dirty="0"/>
              <a:t>Bei der Bemessung der zu gewährenden eimaligen Leistungen werden in der Regel die Preise des Gebrauchtmöbelmarkt zugrunde gelegt. </a:t>
            </a:r>
          </a:p>
          <a:p>
            <a:pPr lvl="1" indent="0">
              <a:buFont typeface="Arial" panose="020B0604020202020204" pitchFamily="34" charset="0"/>
              <a:buNone/>
            </a:pPr>
            <a:endParaRPr lang="de-DE" sz="19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1900" b="1" dirty="0"/>
              <a:t>Befreiung der GEZ – was ist zu tun?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/>
              <a:t>Mit dem Bewilligungsbescheid erhalten Sei eine Bescheinigung über den Leistungsbezug zur Vorlage bei dem Beitragsservice von ARD, ZDF und Deutschlandfunk.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1900" dirty="0"/>
              <a:t>Um von der GEZ befreit zu werden, übersenden Sie diese Bescheinigung an</a:t>
            </a:r>
          </a:p>
          <a:p>
            <a:pPr marL="0" indent="0">
              <a:buNone/>
            </a:pPr>
            <a:r>
              <a:rPr lang="de-DE" sz="1900" dirty="0"/>
              <a:t>               </a:t>
            </a:r>
          </a:p>
        </p:txBody>
      </p:sp>
      <p:sp>
        <p:nvSpPr>
          <p:cNvPr id="7" name="Inhaltsplatzhalter 2"/>
          <p:cNvSpPr txBox="1">
            <a:spLocks/>
          </p:cNvSpPr>
          <p:nvPr/>
        </p:nvSpPr>
        <p:spPr>
          <a:xfrm>
            <a:off x="174179" y="5438775"/>
            <a:ext cx="10770046" cy="10287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1900" b="1" dirty="0"/>
              <a:t>Vorrangige Leistungen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de-DE" sz="1900" dirty="0"/>
              <a:t>Kindergeld &amp; andere vorrangige Sozialleistungen müssen bis auf wenige Ausnahmen vom Leistungsberechtigten beantragt werden.</a:t>
            </a:r>
          </a:p>
          <a:p>
            <a:pPr marL="0" indent="0">
              <a:buNone/>
            </a:pPr>
            <a:r>
              <a:rPr lang="de-DE" sz="1900" dirty="0"/>
              <a:t>         </a:t>
            </a:r>
          </a:p>
        </p:txBody>
      </p:sp>
      <p:sp>
        <p:nvSpPr>
          <p:cNvPr id="8" name="Rechteck 7"/>
          <p:cNvSpPr/>
          <p:nvPr/>
        </p:nvSpPr>
        <p:spPr>
          <a:xfrm>
            <a:off x="928167" y="4521696"/>
            <a:ext cx="3600400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i="1" dirty="0">
                <a:solidFill>
                  <a:schemeClr val="tx1"/>
                </a:solidFill>
              </a:rPr>
              <a:t>ARD, ZDF und Deutschlandradio</a:t>
            </a:r>
          </a:p>
          <a:p>
            <a:r>
              <a:rPr lang="de-DE" sz="1600" i="1" dirty="0">
                <a:solidFill>
                  <a:schemeClr val="tx1"/>
                </a:solidFill>
              </a:rPr>
              <a:t>Beitragsservice</a:t>
            </a:r>
          </a:p>
          <a:p>
            <a:r>
              <a:rPr lang="de-DE" sz="1600" i="1" dirty="0">
                <a:solidFill>
                  <a:schemeClr val="tx1"/>
                </a:solidFill>
              </a:rPr>
              <a:t>50656 Köln</a:t>
            </a:r>
          </a:p>
        </p:txBody>
      </p:sp>
    </p:spTree>
    <p:extLst>
      <p:ext uri="{BB962C8B-B14F-4D97-AF65-F5344CB8AC3E}">
        <p14:creationId xmlns:p14="http://schemas.microsoft.com/office/powerpoint/2010/main" val="202649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40368" y="102342"/>
            <a:ext cx="10515600" cy="337926"/>
          </a:xfrm>
        </p:spPr>
        <p:txBody>
          <a:bodyPr/>
          <a:lstStyle/>
          <a:p>
            <a:r>
              <a:rPr lang="de-DE" dirty="0"/>
              <a:t>INHALTSVERZEICHNIS</a:t>
            </a:r>
          </a:p>
        </p:txBody>
      </p:sp>
      <p:sp>
        <p:nvSpPr>
          <p:cNvPr id="3" name="Foliennummernplatzhalter 4"/>
          <p:cNvSpPr>
            <a:spLocks noGrp="1"/>
          </p:cNvSpPr>
          <p:nvPr>
            <p:ph type="sldNum" sz="quarter" idx="12"/>
          </p:nvPr>
        </p:nvSpPr>
        <p:spPr>
          <a:xfrm rot="16200000">
            <a:off x="11835240" y="6482399"/>
            <a:ext cx="358987" cy="365125"/>
          </a:xfrm>
        </p:spPr>
        <p:txBody>
          <a:bodyPr/>
          <a:lstStyle/>
          <a:p>
            <a:fld id="{01879DF6-AB5B-4B20-8FBB-ADBB95DEE1A2}" type="slidenum">
              <a:rPr lang="de-DE" sz="2000" smtClean="0"/>
              <a:t>2</a:t>
            </a:fld>
            <a:endParaRPr lang="de-DE" sz="20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8093" y="6451607"/>
            <a:ext cx="10272436" cy="392848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de-DE" sz="1000" b="1" dirty="0"/>
              <a:t>September 2024</a:t>
            </a:r>
          </a:p>
          <a:p>
            <a:r>
              <a:rPr lang="de-DE" sz="1000" b="1" dirty="0"/>
              <a:t>Jobcenter – einfach erklärt</a:t>
            </a:r>
          </a:p>
        </p:txBody>
      </p:sp>
      <p:sp>
        <p:nvSpPr>
          <p:cNvPr id="5" name="Inhaltsplatzhalter 1"/>
          <p:cNvSpPr txBox="1">
            <a:spLocks/>
          </p:cNvSpPr>
          <p:nvPr/>
        </p:nvSpPr>
        <p:spPr>
          <a:xfrm>
            <a:off x="107664" y="841070"/>
            <a:ext cx="12084336" cy="482821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dirty="0"/>
              <a:t>1. Ansprechpartner und Aufgaben im Jobcenter Kreis Heinsberg</a:t>
            </a:r>
          </a:p>
          <a:p>
            <a:pPr marL="0" indent="0">
              <a:buNone/>
            </a:pPr>
            <a:r>
              <a:rPr lang="de-DE" dirty="0"/>
              <a:t>2. Sozialgesetzbuch II (SGBII) - Grundsätzliche Informationen</a:t>
            </a:r>
          </a:p>
          <a:p>
            <a:pPr marL="0" indent="0">
              <a:buNone/>
            </a:pPr>
            <a:r>
              <a:rPr lang="de-DE" dirty="0"/>
              <a:t>3. Das Jobcenter - Vereinfachtes Ablaufschema</a:t>
            </a:r>
          </a:p>
          <a:p>
            <a:pPr marL="0" indent="0">
              <a:buNone/>
            </a:pPr>
            <a:r>
              <a:rPr lang="de-DE" dirty="0"/>
              <a:t>4. Erläuterung zum Ablaufschema</a:t>
            </a:r>
          </a:p>
          <a:p>
            <a:pPr marL="0" indent="0">
              <a:buNone/>
            </a:pPr>
            <a:r>
              <a:rPr lang="de-DE" dirty="0"/>
              <a:t>5. Ihre Ansprechpartner im Jobcenter</a:t>
            </a:r>
          </a:p>
          <a:p>
            <a:pPr marL="0" indent="0">
              <a:buNone/>
            </a:pPr>
            <a:r>
              <a:rPr lang="de-DE" dirty="0"/>
              <a:t>6. FAQ – Arbeitsvermittlung</a:t>
            </a:r>
          </a:p>
          <a:p>
            <a:pPr marL="0" indent="0">
              <a:buNone/>
            </a:pPr>
            <a:r>
              <a:rPr lang="de-DE" dirty="0"/>
              <a:t>7. FAQ – Leistungsbereich</a:t>
            </a:r>
          </a:p>
          <a:p>
            <a:pPr marL="0" indent="0">
              <a:buNone/>
            </a:pPr>
            <a:r>
              <a:rPr lang="de-DE" dirty="0"/>
              <a:t>8. Erwartungen des Jobcenters</a:t>
            </a:r>
          </a:p>
          <a:p>
            <a:pPr marL="0" indent="0">
              <a:buNone/>
            </a:pPr>
            <a:r>
              <a:rPr lang="de-DE" dirty="0"/>
              <a:t>9. </a:t>
            </a:r>
            <a:r>
              <a:rPr lang="de-DE"/>
              <a:t>Jobcenter </a:t>
            </a:r>
            <a:r>
              <a:rPr lang="de-DE" dirty="0"/>
              <a:t>D</a:t>
            </a:r>
            <a:r>
              <a:rPr lang="de-DE"/>
              <a:t>igital </a:t>
            </a:r>
            <a:r>
              <a:rPr lang="de-DE" dirty="0"/>
              <a:t>und </a:t>
            </a:r>
            <a:r>
              <a:rPr lang="de-DE" dirty="0" err="1"/>
              <a:t>BundID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486683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40368" y="102342"/>
            <a:ext cx="10515600" cy="337926"/>
          </a:xfrm>
        </p:spPr>
        <p:txBody>
          <a:bodyPr/>
          <a:lstStyle/>
          <a:p>
            <a:r>
              <a:rPr lang="de-DE" dirty="0"/>
              <a:t>8. ERWARTUNGEN DES JOBCENTERS</a:t>
            </a:r>
          </a:p>
        </p:txBody>
      </p:sp>
      <p:sp>
        <p:nvSpPr>
          <p:cNvPr id="3" name="Foliennummernplatzhalter 4"/>
          <p:cNvSpPr>
            <a:spLocks noGrp="1"/>
          </p:cNvSpPr>
          <p:nvPr>
            <p:ph type="sldNum" sz="quarter" idx="12"/>
          </p:nvPr>
        </p:nvSpPr>
        <p:spPr>
          <a:xfrm rot="16200000">
            <a:off x="11654794" y="6301952"/>
            <a:ext cx="719880" cy="365125"/>
          </a:xfrm>
        </p:spPr>
        <p:txBody>
          <a:bodyPr/>
          <a:lstStyle/>
          <a:p>
            <a:fld id="{01879DF6-AB5B-4B20-8FBB-ADBB95DEE1A2}" type="slidenum">
              <a:rPr lang="de-DE" sz="2000" smtClean="0"/>
              <a:t>20</a:t>
            </a:fld>
            <a:endParaRPr lang="de-DE" sz="20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8093" y="6451607"/>
            <a:ext cx="10272436" cy="392848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de-DE" sz="1000" b="1" dirty="0"/>
              <a:t>September 2024</a:t>
            </a:r>
          </a:p>
          <a:p>
            <a:r>
              <a:rPr lang="de-DE" sz="1000" b="1" dirty="0"/>
              <a:t>Jobcenter – einfach erklärt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107503" y="692696"/>
            <a:ext cx="11217721" cy="56166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itchFamily="34" charset="0"/>
              <a:buChar char="•"/>
            </a:pPr>
            <a:r>
              <a:rPr lang="de-DE" sz="1400" b="0" dirty="0"/>
              <a:t>Sie sollten sich verständigen können (ggf. unter Mithilfe einer dolmetschenden Person Ihres Vertrauens)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DE" sz="1400" b="0" dirty="0"/>
              <a:t>Sie müssen einen vollständigen Antrag stellen, damit Sie Leistungen nach dem SGBII erhalten können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DE" sz="1400" b="0" dirty="0"/>
              <a:t>Zunächst möchten wir von Ihnen detailliert erfahren, was Sie in der Vergangenheit schulisch und beruflich gemacht haben, wie Ihre aktuelle Situation aussieht und welche Pläne Sie für die Zukunft haben:</a:t>
            </a:r>
          </a:p>
          <a:p>
            <a:pPr marL="742950" lvl="1" indent="-285750">
              <a:buFont typeface="Symbol" panose="05050102010706020507" pitchFamily="18" charset="2"/>
              <a:buChar char="-"/>
            </a:pPr>
            <a:r>
              <a:rPr lang="de-DE" sz="1400" dirty="0"/>
              <a:t>- Persönliche Daten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de-DE" sz="1400" b="0" dirty="0"/>
              <a:t>- Schulischer Werdegang (Wie lange sind Sie zur Schule gegangen? Haben Sie einen Schulabschluss?)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de-DE" sz="1400" dirty="0"/>
              <a:t>- Berufserfahrung (Haben Sie eine Ausbildung/Studium absolviert? Wo waren Sie in den letzten Jahren beschäftigt?)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de-DE" sz="1400" dirty="0"/>
              <a:t>- Im welchen Bereich möchten Sie arbeiten? Welche Fähigkeiten haben Sie?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de-DE" sz="1400" dirty="0"/>
              <a:t>- Möchten Sie im Kreis Heinsberg wohnhaft bleiben?</a:t>
            </a:r>
          </a:p>
          <a:p>
            <a:pPr lvl="1" indent="0">
              <a:buNone/>
            </a:pPr>
            <a:endParaRPr lang="de-DE" sz="1400" dirty="0"/>
          </a:p>
          <a:p>
            <a:pPr marL="342900" indent="-342900">
              <a:buFont typeface="Arial" pitchFamily="34" charset="0"/>
              <a:buChar char="•"/>
            </a:pPr>
            <a:r>
              <a:rPr lang="de-DE" sz="1400" b="0" dirty="0"/>
              <a:t>Sie sind verpflichtet,  …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de-DE" sz="1400" dirty="0"/>
              <a:t>- uns über Ihre finanzielle und persönliche Situation zu informieren und alle Veränderungen mitzuteilen.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de-DE" sz="1400" dirty="0"/>
              <a:t>- zur Schule zu gehen, falls Sie noch schulpflichtig sind.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de-DE" sz="1400" dirty="0"/>
              <a:t>- sich zu einem Integrationskurs anzumelden bzw. regelmäßig daran teilzunehmen.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de-DE" sz="1400" dirty="0"/>
              <a:t>- an Integrations- und Unterstützungsmaßnahmen des Jobcenters teilzunehmen.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de-DE" sz="1400" dirty="0"/>
              <a:t>- die mit dem Jobcenter getroffenen Absprachen einzuhalten.</a:t>
            </a:r>
          </a:p>
          <a:p>
            <a:pPr lvl="1" indent="0">
              <a:buNone/>
            </a:pPr>
            <a:endParaRPr lang="de-DE" sz="1400" dirty="0"/>
          </a:p>
          <a:p>
            <a:pPr marL="342900" indent="-342900">
              <a:buFont typeface="Arial" pitchFamily="34" charset="0"/>
              <a:buChar char="•"/>
            </a:pPr>
            <a:r>
              <a:rPr lang="de-DE" sz="1400" b="0" dirty="0"/>
              <a:t>Was passiert, wenn Sie sich nicht an die getroffenen Vereinbarungen halten?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de-DE" sz="1400" dirty="0"/>
              <a:t>Sofern Ihr Fehlverhalten selbstverschuldet ist und Sie keinen wichtigen Grund benennen können, kann dies eine vorübergehende Kürzung Ihrer Geldleistungen zur Folge haben.</a:t>
            </a:r>
          </a:p>
        </p:txBody>
      </p:sp>
    </p:spTree>
    <p:extLst>
      <p:ext uri="{BB962C8B-B14F-4D97-AF65-F5344CB8AC3E}">
        <p14:creationId xmlns:p14="http://schemas.microsoft.com/office/powerpoint/2010/main" val="11408446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40368" y="102342"/>
            <a:ext cx="10515600" cy="337926"/>
          </a:xfrm>
        </p:spPr>
        <p:txBody>
          <a:bodyPr/>
          <a:lstStyle/>
          <a:p>
            <a:r>
              <a:rPr lang="de-DE" dirty="0"/>
              <a:t>9. Jobcenter Digital und Bund ID</a:t>
            </a:r>
          </a:p>
        </p:txBody>
      </p:sp>
      <p:sp>
        <p:nvSpPr>
          <p:cNvPr id="3" name="Foliennummernplatzhalter 4"/>
          <p:cNvSpPr>
            <a:spLocks noGrp="1"/>
          </p:cNvSpPr>
          <p:nvPr>
            <p:ph type="sldNum" sz="quarter" idx="12"/>
          </p:nvPr>
        </p:nvSpPr>
        <p:spPr>
          <a:xfrm rot="16200000">
            <a:off x="11654794" y="6301952"/>
            <a:ext cx="719880" cy="365125"/>
          </a:xfrm>
        </p:spPr>
        <p:txBody>
          <a:bodyPr/>
          <a:lstStyle/>
          <a:p>
            <a:fld id="{01879DF6-AB5B-4B20-8FBB-ADBB95DEE1A2}" type="slidenum">
              <a:rPr lang="de-DE" sz="2000" smtClean="0"/>
              <a:t>21</a:t>
            </a:fld>
            <a:endParaRPr lang="de-DE" sz="20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8093" y="6451607"/>
            <a:ext cx="10272436" cy="392848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de-DE" sz="1000" b="1" dirty="0"/>
              <a:t>September 2024</a:t>
            </a:r>
          </a:p>
          <a:p>
            <a:r>
              <a:rPr lang="de-DE" sz="1000" b="1" dirty="0"/>
              <a:t>Jobcenter – einfach erklärt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107503" y="692696"/>
            <a:ext cx="11217721" cy="56166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itchFamily="34" charset="0"/>
              <a:buChar char="•"/>
            </a:pPr>
            <a:endParaRPr lang="de-DE" sz="1400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6F6A9DE6-E1A8-404B-BAD9-386AF3AAE834}"/>
              </a:ext>
            </a:extLst>
          </p:cNvPr>
          <p:cNvSpPr txBox="1"/>
          <p:nvPr/>
        </p:nvSpPr>
        <p:spPr>
          <a:xfrm>
            <a:off x="562708" y="970671"/>
            <a:ext cx="1076251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Jobcenter Digital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/>
              <a:t>Um die Services von www.jobcenter.digital zu nutzen, müssen Sie</a:t>
            </a:r>
          </a:p>
          <a:p>
            <a:r>
              <a:rPr lang="de-DE" sz="1400" dirty="0"/>
              <a:t>     sich nur anmelden.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/>
              <a:t>Das passwortgeschützte Benutzerkonto zur Verwendung der Online-Dienste können Sie in Ihrem Jobcenter aktivieren lassen. Sprechen Sie uns einfach an.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/>
              <a:t>Entweder wir können Sie direkt vor Ort für die Services von www.jobcenter.digital </a:t>
            </a:r>
          </a:p>
          <a:p>
            <a:r>
              <a:rPr lang="de-DE" sz="1400" dirty="0"/>
              <a:t>    freischalten oder Sie erhalten Ihre Zugangsdaten per Post.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/>
              <a:t>Sie haben noch Fragen oder kommen bei der Anmeldung nicht weiter? Ihr Berater oder Ihre Beraterin hilft Ihnen gerne weiter.</a:t>
            </a:r>
          </a:p>
          <a:p>
            <a:r>
              <a:rPr lang="de-DE" sz="1400" dirty="0"/>
              <a:t>    Mehr Infos dazu finden Sie auch unter </a:t>
            </a:r>
            <a:r>
              <a:rPr lang="de-DE" sz="1400" dirty="0">
                <a:hlinkClick r:id="rId2"/>
              </a:rPr>
              <a:t>www.jobcenter.digital</a:t>
            </a:r>
            <a:r>
              <a:rPr lang="de-DE" sz="1400" dirty="0"/>
              <a:t> 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83886BED-688D-4F2E-B134-68C9997EAB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6363" y="2809715"/>
            <a:ext cx="926925" cy="952853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472A8F1A-D1C3-4BF2-AF9F-31994A1BBD27}"/>
              </a:ext>
            </a:extLst>
          </p:cNvPr>
          <p:cNvSpPr txBox="1"/>
          <p:nvPr/>
        </p:nvSpPr>
        <p:spPr>
          <a:xfrm>
            <a:off x="897040" y="3598264"/>
            <a:ext cx="1056556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/>
              <a:t>BundID</a:t>
            </a:r>
            <a:endParaRPr lang="de-DE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Die </a:t>
            </a:r>
            <a:r>
              <a:rPr lang="de-DE" dirty="0" err="1"/>
              <a:t>BundID</a:t>
            </a:r>
            <a:r>
              <a:rPr lang="de-DE" dirty="0"/>
              <a:t> ist ein zentraler Dienst des Bundes. Sie können sich damit online identifizieren, um Behördengänge online zu erledigen und komfortabel Anträge zu stellen.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Eine Anmeldung und Identifizierung ist mit dem </a:t>
            </a:r>
            <a:r>
              <a:rPr lang="de-DE" b="1" dirty="0"/>
              <a:t>ELSTER-Zertifikat </a:t>
            </a:r>
            <a:r>
              <a:rPr lang="de-DE" dirty="0"/>
              <a:t>und mit dem </a:t>
            </a:r>
            <a:r>
              <a:rPr lang="de-DE" b="1" dirty="0"/>
              <a:t>Online-Ausweis </a:t>
            </a:r>
            <a:r>
              <a:rPr lang="de-DE" dirty="0"/>
              <a:t>möglich.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Immer mehr Behörden ermöglichen den Zugang zu Online-Services über die </a:t>
            </a:r>
            <a:r>
              <a:rPr lang="de-DE" dirty="0" err="1"/>
              <a:t>BundID</a:t>
            </a:r>
            <a:r>
              <a:rPr lang="de-DE" dirty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Höchster Schutz für Ihre Daten.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Die Nutzung der </a:t>
            </a:r>
            <a:r>
              <a:rPr lang="de-DE" dirty="0" err="1"/>
              <a:t>BundID</a:t>
            </a:r>
            <a:r>
              <a:rPr lang="de-DE" dirty="0"/>
              <a:t> ist kostenfrei.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/>
              <a:t>Richten Sie sich jetzt ein </a:t>
            </a:r>
            <a:r>
              <a:rPr lang="de-DE" b="1" dirty="0" err="1"/>
              <a:t>BundID</a:t>
            </a:r>
            <a:r>
              <a:rPr lang="de-DE" b="1" dirty="0"/>
              <a:t>-Konto ein </a:t>
            </a:r>
            <a:r>
              <a:rPr lang="de-DE" dirty="0"/>
              <a:t>(</a:t>
            </a:r>
            <a:r>
              <a:rPr lang="de-DE" dirty="0">
                <a:hlinkClick r:id="rId4"/>
              </a:rPr>
              <a:t>id.bund.de</a:t>
            </a:r>
            <a:r>
              <a:rPr lang="de-DE" dirty="0"/>
              <a:t>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b="1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B0940263-E57C-4F04-8CF4-BF2DC93FD9F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63819" y="5269498"/>
            <a:ext cx="965781" cy="942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355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40368" y="102342"/>
            <a:ext cx="10515600" cy="337926"/>
          </a:xfrm>
        </p:spPr>
        <p:txBody>
          <a:bodyPr>
            <a:normAutofit/>
          </a:bodyPr>
          <a:lstStyle/>
          <a:p>
            <a:r>
              <a:rPr lang="de-DE" dirty="0"/>
              <a:t>1. ANSPRECHPARTNER und AUFGABEN im Jobcenter</a:t>
            </a:r>
          </a:p>
        </p:txBody>
      </p:sp>
      <p:sp>
        <p:nvSpPr>
          <p:cNvPr id="3" name="Foliennummernplatzhalter 4"/>
          <p:cNvSpPr>
            <a:spLocks noGrp="1"/>
          </p:cNvSpPr>
          <p:nvPr>
            <p:ph type="sldNum" sz="quarter" idx="12"/>
          </p:nvPr>
        </p:nvSpPr>
        <p:spPr>
          <a:xfrm rot="16200000">
            <a:off x="11835240" y="6482399"/>
            <a:ext cx="358987" cy="365125"/>
          </a:xfrm>
        </p:spPr>
        <p:txBody>
          <a:bodyPr/>
          <a:lstStyle/>
          <a:p>
            <a:fld id="{01879DF6-AB5B-4B20-8FBB-ADBB95DEE1A2}" type="slidenum">
              <a:rPr lang="de-DE" sz="2000" smtClean="0"/>
              <a:t>3</a:t>
            </a:fld>
            <a:endParaRPr lang="de-DE" sz="20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8093" y="6451607"/>
            <a:ext cx="10272436" cy="392848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de-DE" sz="1000" b="1" dirty="0"/>
              <a:t>September 2024</a:t>
            </a:r>
          </a:p>
          <a:p>
            <a:r>
              <a:rPr lang="de-DE" sz="1000" b="1" dirty="0"/>
              <a:t>Jobcenter – einfach erklärt</a:t>
            </a:r>
          </a:p>
        </p:txBody>
      </p:sp>
      <p:sp>
        <p:nvSpPr>
          <p:cNvPr id="17" name="Abgerundetes Rechteck 16"/>
          <p:cNvSpPr/>
          <p:nvPr/>
        </p:nvSpPr>
        <p:spPr>
          <a:xfrm>
            <a:off x="2816558" y="656565"/>
            <a:ext cx="1328420" cy="540385"/>
          </a:xfrm>
          <a:prstGeom prst="roundRect">
            <a:avLst/>
          </a:prstGeom>
          <a:solidFill>
            <a:schemeClr val="tx2">
              <a:lumMod val="85000"/>
            </a:schemeClr>
          </a:solidFill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de-DE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Erstaufnahme-einrichtung</a:t>
            </a:r>
            <a:endParaRPr lang="de-DE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6498168" y="657200"/>
            <a:ext cx="1781810" cy="539750"/>
          </a:xfrm>
          <a:prstGeom prst="roundRect">
            <a:avLst/>
          </a:prstGeom>
          <a:solidFill>
            <a:schemeClr val="tx2">
              <a:lumMod val="85000"/>
            </a:schemeClr>
          </a:solidFill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de-DE" sz="12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Kommunales Integrationszentrum</a:t>
            </a:r>
            <a:endParaRPr lang="de-DE" sz="110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Pfeil nach rechts 18"/>
          <p:cNvSpPr/>
          <p:nvPr/>
        </p:nvSpPr>
        <p:spPr>
          <a:xfrm>
            <a:off x="4270587" y="450460"/>
            <a:ext cx="2105025" cy="982980"/>
          </a:xfrm>
          <a:prstGeom prst="rightArrow">
            <a:avLst/>
          </a:prstGeom>
          <a:solidFill>
            <a:schemeClr val="tx2">
              <a:lumMod val="85000"/>
            </a:schemeClr>
          </a:solidFill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de-DE" sz="12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Schulpflichtige geflüchtete Menschen</a:t>
            </a:r>
            <a:endParaRPr lang="de-DE" sz="110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Abgerundetes Rechteck 19"/>
          <p:cNvSpPr/>
          <p:nvPr/>
        </p:nvSpPr>
        <p:spPr>
          <a:xfrm>
            <a:off x="2724693" y="2072419"/>
            <a:ext cx="1579638" cy="804290"/>
          </a:xfrm>
          <a:prstGeom prst="roundRect">
            <a:avLst/>
          </a:prstGeom>
          <a:solidFill>
            <a:schemeClr val="tx2">
              <a:lumMod val="85000"/>
            </a:schemeClr>
          </a:solidFill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de-DE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Ausländerbehörde</a:t>
            </a:r>
            <a:endParaRPr lang="de-DE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Abgerundetes Rechteck 20"/>
          <p:cNvSpPr/>
          <p:nvPr/>
        </p:nvSpPr>
        <p:spPr>
          <a:xfrm>
            <a:off x="4401381" y="2077343"/>
            <a:ext cx="4003040" cy="799366"/>
          </a:xfrm>
          <a:prstGeom prst="roundRect">
            <a:avLst/>
          </a:prstGeom>
          <a:solidFill>
            <a:schemeClr val="tx2">
              <a:lumMod val="85000"/>
            </a:schemeClr>
          </a:solidFill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de-DE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Datenaufnahme</a:t>
            </a:r>
            <a:endParaRPr lang="de-DE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de-DE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Prüfung des Aufenthalts</a:t>
            </a:r>
            <a:endParaRPr lang="de-DE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de-DE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Vergabe Aufenthaltstitel</a:t>
            </a:r>
            <a:endParaRPr lang="de-DE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Abgerundetes Rechteck 21"/>
          <p:cNvSpPr/>
          <p:nvPr/>
        </p:nvSpPr>
        <p:spPr>
          <a:xfrm>
            <a:off x="2890733" y="1693577"/>
            <a:ext cx="5389245" cy="306070"/>
          </a:xfrm>
          <a:prstGeom prst="roundRect">
            <a:avLst/>
          </a:prstGeom>
          <a:solidFill>
            <a:schemeClr val="tx2">
              <a:lumMod val="85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de-DE" sz="12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Geflüchtete Menschen ohne Aufenthaltserlaubnis</a:t>
            </a:r>
            <a:endParaRPr lang="de-DE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Pfeil nach unten 22"/>
          <p:cNvSpPr/>
          <p:nvPr/>
        </p:nvSpPr>
        <p:spPr>
          <a:xfrm>
            <a:off x="3338819" y="1238228"/>
            <a:ext cx="386223" cy="385172"/>
          </a:xfrm>
          <a:prstGeom prst="downArrow">
            <a:avLst/>
          </a:prstGeom>
          <a:solidFill>
            <a:schemeClr val="tx2">
              <a:lumMod val="85000"/>
            </a:schemeClr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24" name="Pfeil nach unten 23"/>
          <p:cNvSpPr/>
          <p:nvPr/>
        </p:nvSpPr>
        <p:spPr>
          <a:xfrm>
            <a:off x="3338819" y="2941769"/>
            <a:ext cx="386223" cy="385172"/>
          </a:xfrm>
          <a:prstGeom prst="downArrow">
            <a:avLst/>
          </a:prstGeom>
          <a:solidFill>
            <a:schemeClr val="tx2">
              <a:lumMod val="85000"/>
            </a:schemeClr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25" name="Abgerundetes Rechteck 24"/>
          <p:cNvSpPr/>
          <p:nvPr/>
        </p:nvSpPr>
        <p:spPr>
          <a:xfrm>
            <a:off x="2806690" y="5041128"/>
            <a:ext cx="1704349" cy="1365574"/>
          </a:xfrm>
          <a:prstGeom prst="roundRect">
            <a:avLst/>
          </a:prstGeom>
          <a:solidFill>
            <a:schemeClr val="tx2">
              <a:lumMod val="85000"/>
            </a:schemeClr>
          </a:solidFill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de-DE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Jobcenter Kreis Heinsberg Fallmanagement</a:t>
            </a:r>
          </a:p>
        </p:txBody>
      </p:sp>
      <p:sp>
        <p:nvSpPr>
          <p:cNvPr id="26" name="Abgerundetes Rechteck 25"/>
          <p:cNvSpPr/>
          <p:nvPr/>
        </p:nvSpPr>
        <p:spPr>
          <a:xfrm>
            <a:off x="4595833" y="5041966"/>
            <a:ext cx="3804670" cy="1365574"/>
          </a:xfrm>
          <a:prstGeom prst="roundRect">
            <a:avLst/>
          </a:prstGeom>
          <a:solidFill>
            <a:schemeClr val="tx2">
              <a:lumMod val="85000"/>
            </a:schemeClr>
          </a:solidFill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>
              <a:spcAft>
                <a:spcPts val="0"/>
              </a:spcAft>
            </a:pPr>
            <a:endParaRPr lang="de-DE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de-DE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Beratung nach dem Beratungskonzept  </a:t>
            </a:r>
            <a:endParaRPr lang="de-DE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de-DE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Zuweisung in einen Integrationskurs, eine Maßnahme</a:t>
            </a:r>
            <a:endParaRPr lang="de-DE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de-DE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Integration in Arbeit (vorrangig) und Ausbildung</a:t>
            </a:r>
            <a:endParaRPr lang="de-DE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de-DE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Sonderaufgaben und Unterstützung durch den  Integration </a:t>
            </a:r>
            <a:r>
              <a:rPr lang="de-DE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de-DE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oint SGBII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endParaRPr lang="de-DE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Abgerundetes Rechteck 26"/>
          <p:cNvSpPr/>
          <p:nvPr/>
        </p:nvSpPr>
        <p:spPr>
          <a:xfrm>
            <a:off x="2816558" y="3413542"/>
            <a:ext cx="5389245" cy="306070"/>
          </a:xfrm>
          <a:prstGeom prst="roundRect">
            <a:avLst/>
          </a:prstGeom>
          <a:solidFill>
            <a:schemeClr val="tx2">
              <a:lumMod val="85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de-DE" sz="120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Geflüchtete Menschen mit einer Aufenthaltserlaubnis</a:t>
            </a:r>
            <a:endParaRPr lang="de-DE" sz="110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14493FB7-A8E7-4D86-865C-E649DE729358}"/>
              </a:ext>
            </a:extLst>
          </p:cNvPr>
          <p:cNvSpPr txBox="1"/>
          <p:nvPr/>
        </p:nvSpPr>
        <p:spPr>
          <a:xfrm>
            <a:off x="8752114" y="2159726"/>
            <a:ext cx="315250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29" name="Abgerundetes Rechteck 20">
            <a:extLst>
              <a:ext uri="{FF2B5EF4-FFF2-40B4-BE49-F238E27FC236}">
                <a16:creationId xmlns:a16="http://schemas.microsoft.com/office/drawing/2014/main" id="{FF89BA00-ECA5-4ECA-8E5D-8893F86B2FD3}"/>
              </a:ext>
            </a:extLst>
          </p:cNvPr>
          <p:cNvSpPr/>
          <p:nvPr/>
        </p:nvSpPr>
        <p:spPr>
          <a:xfrm>
            <a:off x="4595833" y="3825309"/>
            <a:ext cx="3804670" cy="1107440"/>
          </a:xfrm>
          <a:prstGeom prst="roundRect">
            <a:avLst/>
          </a:prstGeom>
          <a:solidFill>
            <a:schemeClr val="tx2">
              <a:lumMod val="85000"/>
            </a:schemeClr>
          </a:solidFill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de-DE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Datenaufnahme</a:t>
            </a:r>
            <a:endParaRPr lang="de-DE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de-DE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Aushändigung der Antragsformulare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de-DE" sz="1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Terminvergabe zur Abgabe der Antragsunterlagen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de-DE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Prüfung des Antrags und Entscheidung zu Geldleistungen</a:t>
            </a:r>
          </a:p>
        </p:txBody>
      </p:sp>
      <p:sp>
        <p:nvSpPr>
          <p:cNvPr id="30" name="Abgerundetes Rechteck 24">
            <a:extLst>
              <a:ext uri="{FF2B5EF4-FFF2-40B4-BE49-F238E27FC236}">
                <a16:creationId xmlns:a16="http://schemas.microsoft.com/office/drawing/2014/main" id="{6B255F57-A916-498D-BBC6-D514386FF633}"/>
              </a:ext>
            </a:extLst>
          </p:cNvPr>
          <p:cNvSpPr/>
          <p:nvPr/>
        </p:nvSpPr>
        <p:spPr>
          <a:xfrm>
            <a:off x="2748818" y="3808799"/>
            <a:ext cx="1762221" cy="1123950"/>
          </a:xfrm>
          <a:prstGeom prst="roundRect">
            <a:avLst/>
          </a:prstGeom>
          <a:solidFill>
            <a:schemeClr val="tx2">
              <a:lumMod val="85000"/>
            </a:schemeClr>
          </a:solidFill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de-DE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Jobcenter Kreis Heinsberg Eingangszone &amp;</a:t>
            </a:r>
          </a:p>
          <a:p>
            <a:pPr algn="ctr">
              <a:spcAft>
                <a:spcPts val="0"/>
              </a:spcAft>
            </a:pPr>
            <a:r>
              <a:rPr lang="de-DE" sz="1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Leistungsbereich</a:t>
            </a:r>
            <a:endParaRPr lang="de-DE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563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40368" y="102342"/>
            <a:ext cx="10515600" cy="337926"/>
          </a:xfrm>
        </p:spPr>
        <p:txBody>
          <a:bodyPr/>
          <a:lstStyle/>
          <a:p>
            <a:r>
              <a:rPr lang="de-DE" dirty="0"/>
              <a:t>2. SOZIALGESETZBUCH II (SGBII) – GRUNDSÄTZLICHE INFORMATIONEN</a:t>
            </a:r>
          </a:p>
        </p:txBody>
      </p:sp>
      <p:sp>
        <p:nvSpPr>
          <p:cNvPr id="3" name="Foliennummernplatzhalter 4"/>
          <p:cNvSpPr>
            <a:spLocks noGrp="1"/>
          </p:cNvSpPr>
          <p:nvPr>
            <p:ph type="sldNum" sz="quarter" idx="12"/>
          </p:nvPr>
        </p:nvSpPr>
        <p:spPr>
          <a:xfrm rot="16200000">
            <a:off x="11835240" y="6482399"/>
            <a:ext cx="358987" cy="365125"/>
          </a:xfrm>
        </p:spPr>
        <p:txBody>
          <a:bodyPr/>
          <a:lstStyle/>
          <a:p>
            <a:fld id="{01879DF6-AB5B-4B20-8FBB-ADBB95DEE1A2}" type="slidenum">
              <a:rPr lang="de-DE" sz="2000" smtClean="0"/>
              <a:t>4</a:t>
            </a:fld>
            <a:endParaRPr lang="de-DE" sz="20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8093" y="6451607"/>
            <a:ext cx="10272436" cy="392848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de-DE" sz="1000" b="1" dirty="0"/>
              <a:t>September 2024</a:t>
            </a:r>
          </a:p>
          <a:p>
            <a:r>
              <a:rPr lang="de-DE" sz="1000" b="1" dirty="0"/>
              <a:t>Jobcenter – einfach erklärt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82212" y="654556"/>
            <a:ext cx="8196064" cy="244827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1700" b="1" dirty="0"/>
              <a:t>Wann können SGBII-Leistungen beantragt werden?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e-DE" sz="1500" dirty="0"/>
              <a:t>Sie wurden durch das Bundesamt für Migration und Flüchtlinge als Asylberechtigter, Flüchtling oder subsidiär Schutzberechtigter anerkannt.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e-DE" sz="1500" dirty="0"/>
              <a:t>Sie sind im Besitz einer Aufenthaltserlaubnis nach §25 Abs. 5 Aufenthaltsgesetz und die erstmalige Erteilung einer Duldung (Aussetzung der Abschiebung) liegt mindestens 18 Monate zurück.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e-DE" sz="1500" dirty="0"/>
              <a:t>Sie sind grundsätzlich erwerbsfähig (mindestens drei Stunden täglich) und nicht in der Lage, den Lebensunterhalt aus eigenen Kräften und Mitteln sicherzustellen. </a:t>
            </a:r>
          </a:p>
          <a:p>
            <a:pPr marL="342900" indent="-342900"/>
            <a:endParaRPr lang="de-DE" sz="1500" dirty="0"/>
          </a:p>
          <a:p>
            <a:endParaRPr lang="de-DE" sz="1500" dirty="0"/>
          </a:p>
          <a:p>
            <a:endParaRPr lang="de-DE" sz="1500" dirty="0"/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3278843" y="3242572"/>
            <a:ext cx="8196064" cy="3096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700" dirty="0"/>
              <a:t>Welche Jobcenter-Geschäftsstelle ist für Sie zuständig?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DE" sz="1500" b="0" dirty="0"/>
              <a:t>Die Jobcenter-Geschäftsstelle, die für Ihren Wohnort/ den Ort Ihres tatsächlichen Aufenthaltes zuständig ist.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DE" sz="1500" b="0" dirty="0"/>
              <a:t>Das Jobcenter Kreis Heinsberg verfügt über vier Geschäftsstellen, die jeweils für bestimmte Städte und Gemeinden zuständig sind: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DE" sz="1500" b="0" dirty="0"/>
              <a:t>Geschäftsstelle Heinsberg </a:t>
            </a:r>
            <a:r>
              <a:rPr lang="de-DE" sz="1500" b="0" dirty="0">
                <a:sym typeface="Wingdings" panose="05000000000000000000" pitchFamily="2" charset="2"/>
              </a:rPr>
              <a:t> Heinsberg, </a:t>
            </a:r>
            <a:r>
              <a:rPr lang="de-DE" sz="1500" b="0" dirty="0" err="1">
                <a:sym typeface="Wingdings" panose="05000000000000000000" pitchFamily="2" charset="2"/>
              </a:rPr>
              <a:t>Selfkant</a:t>
            </a:r>
            <a:r>
              <a:rPr lang="de-DE" sz="1500" b="0" dirty="0">
                <a:sym typeface="Wingdings" panose="05000000000000000000" pitchFamily="2" charset="2"/>
              </a:rPr>
              <a:t>, </a:t>
            </a:r>
            <a:r>
              <a:rPr lang="de-DE" sz="1500" b="0" dirty="0" err="1">
                <a:sym typeface="Wingdings" panose="05000000000000000000" pitchFamily="2" charset="2"/>
              </a:rPr>
              <a:t>Gangelt</a:t>
            </a:r>
            <a:r>
              <a:rPr lang="de-DE" sz="1500" b="0" dirty="0">
                <a:sym typeface="Wingdings" panose="05000000000000000000" pitchFamily="2" charset="2"/>
              </a:rPr>
              <a:t>, Waldfeucht</a:t>
            </a:r>
            <a:endParaRPr lang="de-DE" sz="1500" b="0" dirty="0"/>
          </a:p>
          <a:p>
            <a:pPr marL="342900" indent="-342900">
              <a:buFont typeface="Arial" pitchFamily="34" charset="0"/>
              <a:buChar char="•"/>
            </a:pPr>
            <a:r>
              <a:rPr lang="de-DE" sz="1500" b="0" dirty="0"/>
              <a:t>Geschäftsstelle Geilenkirchen </a:t>
            </a:r>
            <a:r>
              <a:rPr lang="de-DE" sz="1500" b="0" dirty="0">
                <a:sym typeface="Wingdings" panose="05000000000000000000" pitchFamily="2" charset="2"/>
              </a:rPr>
              <a:t> Geilenkirchen, </a:t>
            </a:r>
            <a:r>
              <a:rPr lang="de-DE" sz="1500" b="0" dirty="0" err="1">
                <a:sym typeface="Wingdings" panose="05000000000000000000" pitchFamily="2" charset="2"/>
              </a:rPr>
              <a:t>Übach-Palenberg</a:t>
            </a:r>
            <a:r>
              <a:rPr lang="de-DE" sz="1500" b="0" dirty="0"/>
              <a:t>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DE" sz="1500" b="0" dirty="0"/>
              <a:t>Geschäftsstelle Hückelhoven </a:t>
            </a:r>
            <a:r>
              <a:rPr lang="de-DE" sz="1500" b="0" dirty="0">
                <a:sym typeface="Wingdings" panose="05000000000000000000" pitchFamily="2" charset="2"/>
              </a:rPr>
              <a:t> Hückelhoven, Wassenberg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DE" sz="1500" b="0" dirty="0"/>
              <a:t>Geschäftsstelle </a:t>
            </a:r>
            <a:r>
              <a:rPr lang="de-DE" sz="1500" b="0" dirty="0">
                <a:sym typeface="Wingdings" panose="05000000000000000000" pitchFamily="2" charset="2"/>
              </a:rPr>
              <a:t>Erkelenz  Erkelenz, Wegberg </a:t>
            </a:r>
            <a:r>
              <a:rPr lang="de-DE" sz="1500" b="0" dirty="0"/>
              <a:t> </a:t>
            </a:r>
          </a:p>
          <a:p>
            <a:endParaRPr lang="de-DE" sz="1500" dirty="0"/>
          </a:p>
          <a:p>
            <a:endParaRPr lang="de-DE" sz="1500" dirty="0"/>
          </a:p>
        </p:txBody>
      </p:sp>
    </p:spTree>
    <p:extLst>
      <p:ext uri="{BB962C8B-B14F-4D97-AF65-F5344CB8AC3E}">
        <p14:creationId xmlns:p14="http://schemas.microsoft.com/office/powerpoint/2010/main" val="1674076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40368" y="102342"/>
            <a:ext cx="10515600" cy="337926"/>
          </a:xfrm>
        </p:spPr>
        <p:txBody>
          <a:bodyPr/>
          <a:lstStyle/>
          <a:p>
            <a:r>
              <a:rPr lang="de-DE" dirty="0"/>
              <a:t>2. SOZIALGESETZBUCH II (SGBII) – GRUNDSÄTZLICHE INFORMATIONEN</a:t>
            </a:r>
          </a:p>
        </p:txBody>
      </p:sp>
      <p:sp>
        <p:nvSpPr>
          <p:cNvPr id="3" name="Foliennummernplatzhalter 4"/>
          <p:cNvSpPr>
            <a:spLocks noGrp="1"/>
          </p:cNvSpPr>
          <p:nvPr>
            <p:ph type="sldNum" sz="quarter" idx="12"/>
          </p:nvPr>
        </p:nvSpPr>
        <p:spPr>
          <a:xfrm rot="16200000">
            <a:off x="11835240" y="6482399"/>
            <a:ext cx="358987" cy="365125"/>
          </a:xfrm>
        </p:spPr>
        <p:txBody>
          <a:bodyPr/>
          <a:lstStyle/>
          <a:p>
            <a:fld id="{01879DF6-AB5B-4B20-8FBB-ADBB95DEE1A2}" type="slidenum">
              <a:rPr lang="de-DE" sz="2000" smtClean="0"/>
              <a:t>5</a:t>
            </a:fld>
            <a:endParaRPr lang="de-DE" sz="20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8093" y="6451607"/>
            <a:ext cx="10272436" cy="392848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de-DE" sz="1000" b="1" dirty="0"/>
              <a:t>September 2024</a:t>
            </a:r>
          </a:p>
          <a:p>
            <a:r>
              <a:rPr lang="de-DE" sz="1000" b="1" dirty="0"/>
              <a:t>Jobcenter – einfach erklärt</a:t>
            </a: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107504" y="654633"/>
            <a:ext cx="9680930" cy="25922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700" dirty="0"/>
              <a:t>Erste Vorsprache im Jobcenter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DE" sz="1500" b="0" dirty="0"/>
              <a:t>Sofern Sie nicht ausreichend deutsch sprechen, bringen Sie nach Möglichkeit eine Begleitperson Ihres Vertrauens mit, die über ausreichende Deutschkenntnisse verfügt.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DE" sz="1500" b="0" dirty="0"/>
              <a:t>Sprechen Sie während der allgemeinen Öffnungszeiten vor:                                </a:t>
            </a:r>
            <a:br>
              <a:rPr lang="de-DE" sz="1500" b="0" dirty="0"/>
            </a:br>
            <a:r>
              <a:rPr lang="de-DE" sz="1500" b="0" dirty="0"/>
              <a:t>Montag bis Freitag 08:00-12:30 Uhr, </a:t>
            </a:r>
            <a:br>
              <a:rPr lang="de-DE" sz="1500" b="0" dirty="0"/>
            </a:br>
            <a:r>
              <a:rPr lang="de-DE" sz="1500" b="0" dirty="0"/>
              <a:t>Montag und Dienstag 14:00- 16:00 Uhr nur mit Termin</a:t>
            </a:r>
            <a:br>
              <a:rPr lang="de-DE" sz="1500" b="0" dirty="0"/>
            </a:br>
            <a:r>
              <a:rPr lang="de-DE" sz="1500" b="0" dirty="0"/>
              <a:t>Donnerstag Nachmittag 14:00-17:30 Uhr.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DE" sz="1500" b="0" dirty="0"/>
              <a:t>Sollten Sie mit Ihrer Familie eingereist sein, ist es ratsam, dass die erste Vorsprache gemeinsam mit Ihrem (Ehe-)Partner sowie ggf. Kindern, die nicht (mehr) die Schule besuchen, erfolgt.</a:t>
            </a:r>
            <a:endParaRPr lang="de-DE" sz="1500" dirty="0"/>
          </a:p>
          <a:p>
            <a:pPr marL="342900" indent="-342900">
              <a:buFont typeface="Arial" pitchFamily="34" charset="0"/>
              <a:buChar char="•"/>
            </a:pPr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3232200" y="3534883"/>
            <a:ext cx="7836024" cy="252028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Welche Unterlagen müssen vorgelegt werden?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DE" sz="1800" b="0" dirty="0"/>
              <a:t>Pässe/Identitätsnachweise aller Familienmitglieder.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DE" sz="1800" b="0" dirty="0"/>
              <a:t>Der/Die elektronische/n Aufenthaltstitel (oder ggf. Bescheinigung/en der Ausländerbehörde über den Abschluss des Asylverfahrens/der Asylverfahren).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DE" sz="1800" b="0" dirty="0"/>
              <a:t>Ggf. Bescheid über die Einstellung der Leistungen nach dem AsylbLG.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DE" sz="1800" b="0" dirty="0"/>
              <a:t>Ggf. Mietvertrag, falls Sie eine Wohnung bewohnen, ansonsten der Nachweis über die Unterbringung in einer Übergangsunterkunft (z.B. Gebührenbescheid).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DE" sz="1800" b="0" dirty="0"/>
              <a:t>Lebenslauf (schulischer/beruflicher Werdegang in Ihrem Heimatland).</a:t>
            </a:r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75795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40368" y="102342"/>
            <a:ext cx="10515600" cy="337926"/>
          </a:xfrm>
        </p:spPr>
        <p:txBody>
          <a:bodyPr/>
          <a:lstStyle/>
          <a:p>
            <a:r>
              <a:rPr lang="de-DE" dirty="0"/>
              <a:t>3. DAS JOBCENTER – VEREINFACHTES ABLAUFSCHEMA</a:t>
            </a:r>
          </a:p>
        </p:txBody>
      </p:sp>
      <p:sp>
        <p:nvSpPr>
          <p:cNvPr id="3" name="Foliennummernplatzhalter 4"/>
          <p:cNvSpPr>
            <a:spLocks noGrp="1"/>
          </p:cNvSpPr>
          <p:nvPr>
            <p:ph type="sldNum" sz="quarter" idx="12"/>
          </p:nvPr>
        </p:nvSpPr>
        <p:spPr>
          <a:xfrm rot="16200000">
            <a:off x="11835240" y="6482399"/>
            <a:ext cx="358987" cy="365125"/>
          </a:xfrm>
        </p:spPr>
        <p:txBody>
          <a:bodyPr/>
          <a:lstStyle/>
          <a:p>
            <a:fld id="{01879DF6-AB5B-4B20-8FBB-ADBB95DEE1A2}" type="slidenum">
              <a:rPr lang="de-DE" sz="2000" smtClean="0"/>
              <a:t>6</a:t>
            </a:fld>
            <a:endParaRPr lang="de-DE" sz="20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8093" y="6451607"/>
            <a:ext cx="10272436" cy="392848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de-DE" sz="1000" b="1" dirty="0"/>
              <a:t>September 2024</a:t>
            </a:r>
          </a:p>
          <a:p>
            <a:r>
              <a:rPr lang="de-DE" sz="1000" b="1" dirty="0"/>
              <a:t>Jobcenter – einfach erklärt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4477698" y="620688"/>
            <a:ext cx="2338321" cy="172819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sz="1400" b="1" dirty="0"/>
              <a:t>         Eingangszone</a:t>
            </a:r>
          </a:p>
          <a:p>
            <a:endParaRPr lang="de-DE" sz="1400" b="1" dirty="0"/>
          </a:p>
          <a:p>
            <a:r>
              <a:rPr lang="de-DE" sz="1200" dirty="0"/>
              <a:t>Identitätsprüfung, Klärung Aufenthaltsstatus, </a:t>
            </a:r>
            <a:r>
              <a:rPr lang="de-DE" sz="1200" dirty="0">
                <a:solidFill>
                  <a:schemeClr val="tx1"/>
                </a:solidFill>
              </a:rPr>
              <a:t>Datensatz wird überarbeitet bzw. erfasst, Terminvergabe Markt &amp; Integration, Ausgabe des Arbeitspaket SGBII.</a:t>
            </a:r>
          </a:p>
        </p:txBody>
      </p:sp>
      <p:sp>
        <p:nvSpPr>
          <p:cNvPr id="7" name="Ellipse 6"/>
          <p:cNvSpPr/>
          <p:nvPr/>
        </p:nvSpPr>
        <p:spPr>
          <a:xfrm>
            <a:off x="4617837" y="706778"/>
            <a:ext cx="360040" cy="288032"/>
          </a:xfrm>
          <a:prstGeom prst="ellipse">
            <a:avLst/>
          </a:prstGeom>
          <a:solidFill>
            <a:schemeClr val="tx2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2</a:t>
            </a:r>
          </a:p>
        </p:txBody>
      </p:sp>
      <p:sp>
        <p:nvSpPr>
          <p:cNvPr id="8" name="Abgerundetes Rechteck 7"/>
          <p:cNvSpPr/>
          <p:nvPr/>
        </p:nvSpPr>
        <p:spPr>
          <a:xfrm>
            <a:off x="7714181" y="620688"/>
            <a:ext cx="2640890" cy="172819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sz="1400" b="1" dirty="0"/>
              <a:t>       Bedürftigkeitsprüfung</a:t>
            </a:r>
          </a:p>
          <a:p>
            <a:r>
              <a:rPr lang="de-DE" sz="1400" b="1" dirty="0"/>
              <a:t>         </a:t>
            </a:r>
          </a:p>
          <a:p>
            <a:r>
              <a:rPr lang="de-DE" sz="1200" dirty="0">
                <a:solidFill>
                  <a:schemeClr val="tx1"/>
                </a:solidFill>
              </a:rPr>
              <a:t>Bedürftigkeitsprüfung. Aushändigung der Antrags-unterlagen &amp; Terminvergabe zur Antragsabgabe.</a:t>
            </a:r>
          </a:p>
        </p:txBody>
      </p:sp>
      <p:sp>
        <p:nvSpPr>
          <p:cNvPr id="9" name="Ellipse 8"/>
          <p:cNvSpPr/>
          <p:nvPr/>
        </p:nvSpPr>
        <p:spPr>
          <a:xfrm>
            <a:off x="7782312" y="706778"/>
            <a:ext cx="360040" cy="288032"/>
          </a:xfrm>
          <a:prstGeom prst="ellipse">
            <a:avLst/>
          </a:prstGeom>
          <a:solidFill>
            <a:schemeClr val="tx2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3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7739840" y="2924944"/>
            <a:ext cx="2444395" cy="131316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sz="1400" b="1" dirty="0"/>
              <a:t>         </a:t>
            </a:r>
            <a:r>
              <a:rPr lang="de-DE" sz="1400" b="1" dirty="0" err="1"/>
              <a:t>Fallmanager:innen</a:t>
            </a:r>
            <a:br>
              <a:rPr lang="de-DE" sz="1400" b="1" dirty="0"/>
            </a:br>
            <a:endParaRPr lang="de-DE" sz="1400" b="1" dirty="0"/>
          </a:p>
          <a:p>
            <a:r>
              <a:rPr lang="de-DE" sz="1200" dirty="0">
                <a:solidFill>
                  <a:schemeClr val="tx1"/>
                </a:solidFill>
              </a:rPr>
              <a:t>Clearinggespräch und Absprache der weiteren Vorgehensweise.</a:t>
            </a:r>
          </a:p>
        </p:txBody>
      </p:sp>
      <p:sp>
        <p:nvSpPr>
          <p:cNvPr id="11" name="Ellipse 10"/>
          <p:cNvSpPr/>
          <p:nvPr/>
        </p:nvSpPr>
        <p:spPr>
          <a:xfrm>
            <a:off x="7877369" y="2996952"/>
            <a:ext cx="360040" cy="288032"/>
          </a:xfrm>
          <a:prstGeom prst="ellipse">
            <a:avLst/>
          </a:prstGeom>
          <a:solidFill>
            <a:schemeClr val="tx2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4</a:t>
            </a:r>
          </a:p>
        </p:txBody>
      </p:sp>
      <p:sp>
        <p:nvSpPr>
          <p:cNvPr id="12" name="Abgerundetes Rechteck 11"/>
          <p:cNvSpPr/>
          <p:nvPr/>
        </p:nvSpPr>
        <p:spPr>
          <a:xfrm>
            <a:off x="5769965" y="4366824"/>
            <a:ext cx="2444395" cy="187048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sz="1400" b="1" dirty="0"/>
              <a:t>         Leistungsabteilung</a:t>
            </a:r>
          </a:p>
          <a:p>
            <a:endParaRPr lang="de-DE" sz="1400" b="1" dirty="0"/>
          </a:p>
          <a:p>
            <a:r>
              <a:rPr lang="de-DE" sz="1200" dirty="0">
                <a:solidFill>
                  <a:schemeClr val="tx1"/>
                </a:solidFill>
              </a:rPr>
              <a:t>Antragsabgabe und abschließende Bearbeitung des Leistungsantrages. Erteilung des Bewilligungs- oder ggf. Ablehnungsbescheides.</a:t>
            </a:r>
          </a:p>
        </p:txBody>
      </p:sp>
      <p:sp>
        <p:nvSpPr>
          <p:cNvPr id="13" name="Ellipse 12"/>
          <p:cNvSpPr/>
          <p:nvPr/>
        </p:nvSpPr>
        <p:spPr>
          <a:xfrm>
            <a:off x="5913981" y="4509120"/>
            <a:ext cx="360040" cy="288032"/>
          </a:xfrm>
          <a:prstGeom prst="ellipse">
            <a:avLst/>
          </a:prstGeom>
          <a:solidFill>
            <a:schemeClr val="tx2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5</a:t>
            </a:r>
          </a:p>
        </p:txBody>
      </p:sp>
      <p:sp>
        <p:nvSpPr>
          <p:cNvPr id="14" name="Abgerundetes Rechteck 13"/>
          <p:cNvSpPr/>
          <p:nvPr/>
        </p:nvSpPr>
        <p:spPr>
          <a:xfrm>
            <a:off x="2817637" y="4366824"/>
            <a:ext cx="2618091" cy="1870487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sz="1200" b="1" dirty="0"/>
              <a:t>         </a:t>
            </a:r>
            <a:r>
              <a:rPr lang="de-DE" sz="1400" b="1" dirty="0"/>
              <a:t>Betreuung im JC</a:t>
            </a:r>
          </a:p>
          <a:p>
            <a:endParaRPr lang="de-DE" sz="1200" b="1" dirty="0"/>
          </a:p>
          <a:p>
            <a:r>
              <a:rPr lang="de-DE" sz="1200" b="1" dirty="0">
                <a:solidFill>
                  <a:schemeClr val="tx1"/>
                </a:solidFill>
              </a:rPr>
              <a:t>Leistungsbereich</a:t>
            </a:r>
          </a:p>
          <a:p>
            <a:r>
              <a:rPr lang="de-DE" sz="1200" dirty="0">
                <a:solidFill>
                  <a:schemeClr val="tx1"/>
                </a:solidFill>
              </a:rPr>
              <a:t>Bei zukünftigen Leistungs-fragen.</a:t>
            </a:r>
          </a:p>
          <a:p>
            <a:endParaRPr lang="de-DE" sz="1200" dirty="0">
              <a:solidFill>
                <a:schemeClr val="tx1"/>
              </a:solidFill>
            </a:endParaRPr>
          </a:p>
          <a:p>
            <a:r>
              <a:rPr lang="de-DE" sz="1200" b="1" dirty="0">
                <a:solidFill>
                  <a:schemeClr val="tx1"/>
                </a:solidFill>
              </a:rPr>
              <a:t>Integrationsbereich</a:t>
            </a:r>
          </a:p>
          <a:p>
            <a:r>
              <a:rPr lang="de-DE" sz="1200" dirty="0">
                <a:solidFill>
                  <a:schemeClr val="tx1"/>
                </a:solidFill>
              </a:rPr>
              <a:t>Bei zukünftigen Fragen zur Arbeitssuche und Anerkennung. </a:t>
            </a:r>
          </a:p>
        </p:txBody>
      </p:sp>
      <p:sp>
        <p:nvSpPr>
          <p:cNvPr id="15" name="Pfeil nach oben 14"/>
          <p:cNvSpPr/>
          <p:nvPr/>
        </p:nvSpPr>
        <p:spPr>
          <a:xfrm rot="10800000">
            <a:off x="8722293" y="2420888"/>
            <a:ext cx="399920" cy="432048"/>
          </a:xfrm>
          <a:prstGeom prst="up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Ovale Legende 15"/>
          <p:cNvSpPr/>
          <p:nvPr/>
        </p:nvSpPr>
        <p:spPr>
          <a:xfrm>
            <a:off x="6304519" y="620688"/>
            <a:ext cx="1409662" cy="662154"/>
          </a:xfrm>
          <a:prstGeom prst="wedgeEllipseCallout">
            <a:avLst>
              <a:gd name="adj1" fmla="val -62828"/>
              <a:gd name="adj2" fmla="val 11040"/>
            </a:avLst>
          </a:prstGeom>
          <a:solidFill>
            <a:schemeClr val="tx2"/>
          </a:solidFill>
          <a:ln>
            <a:solidFill>
              <a:srgbClr val="0070C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900" dirty="0"/>
              <a:t>Ich teile mit, wer ich bin und was ich bis jetzt gemacht habe </a:t>
            </a:r>
          </a:p>
        </p:txBody>
      </p:sp>
      <p:sp>
        <p:nvSpPr>
          <p:cNvPr id="17" name="Ovale Legende 16"/>
          <p:cNvSpPr/>
          <p:nvPr/>
        </p:nvSpPr>
        <p:spPr>
          <a:xfrm>
            <a:off x="9029114" y="1751132"/>
            <a:ext cx="1298083" cy="703056"/>
          </a:xfrm>
          <a:prstGeom prst="wedgeEllipseCallout">
            <a:avLst>
              <a:gd name="adj1" fmla="val -50301"/>
              <a:gd name="adj2" fmla="val -38518"/>
            </a:avLst>
          </a:prstGeom>
          <a:solidFill>
            <a:schemeClr val="tx2"/>
          </a:solidFill>
          <a:ln>
            <a:solidFill>
              <a:srgbClr val="0070C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900" dirty="0"/>
              <a:t>Ich bekomme meine Antrags-unterlagen</a:t>
            </a:r>
          </a:p>
        </p:txBody>
      </p:sp>
      <p:sp>
        <p:nvSpPr>
          <p:cNvPr id="18" name="Ovale Legende 17"/>
          <p:cNvSpPr/>
          <p:nvPr/>
        </p:nvSpPr>
        <p:spPr>
          <a:xfrm>
            <a:off x="8938317" y="4077072"/>
            <a:ext cx="1416754" cy="941446"/>
          </a:xfrm>
          <a:prstGeom prst="wedgeEllipseCallout">
            <a:avLst>
              <a:gd name="adj1" fmla="val -47855"/>
              <a:gd name="adj2" fmla="val -59232"/>
            </a:avLst>
          </a:prstGeom>
          <a:solidFill>
            <a:schemeClr val="tx2"/>
          </a:solidFill>
          <a:ln>
            <a:solidFill>
              <a:srgbClr val="0070C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900" dirty="0"/>
              <a:t>Hier bekomme ich Informationen, wie es mit mir beruflich weitergeht</a:t>
            </a:r>
          </a:p>
        </p:txBody>
      </p:sp>
      <p:sp>
        <p:nvSpPr>
          <p:cNvPr id="19" name="Ovale Legende 18"/>
          <p:cNvSpPr/>
          <p:nvPr/>
        </p:nvSpPr>
        <p:spPr>
          <a:xfrm>
            <a:off x="8053557" y="5190511"/>
            <a:ext cx="1532832" cy="974793"/>
          </a:xfrm>
          <a:prstGeom prst="wedgeEllipseCallout">
            <a:avLst>
              <a:gd name="adj1" fmla="val -63290"/>
              <a:gd name="adj2" fmla="val -10997"/>
            </a:avLst>
          </a:prstGeom>
          <a:solidFill>
            <a:schemeClr val="tx2"/>
          </a:solidFill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900" dirty="0"/>
              <a:t>Hier entscheidet sich, ob und ggf. ab wann ich Geld vom Jobcenter erhalte</a:t>
            </a:r>
          </a:p>
        </p:txBody>
      </p:sp>
      <p:sp>
        <p:nvSpPr>
          <p:cNvPr id="20" name="Ovale Legende 19"/>
          <p:cNvSpPr/>
          <p:nvPr/>
        </p:nvSpPr>
        <p:spPr>
          <a:xfrm>
            <a:off x="1419023" y="4687892"/>
            <a:ext cx="1520752" cy="1020135"/>
          </a:xfrm>
          <a:prstGeom prst="wedgeEllipseCallout">
            <a:avLst>
              <a:gd name="adj1" fmla="val 50141"/>
              <a:gd name="adj2" fmla="val 31873"/>
            </a:avLst>
          </a:prstGeom>
          <a:solidFill>
            <a:schemeClr val="tx2"/>
          </a:solidFill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900" dirty="0"/>
              <a:t>Meine direkten Ansprechpartner betreuen mich bei den folgenden Angelegenheiten</a:t>
            </a:r>
          </a:p>
        </p:txBody>
      </p:sp>
      <p:sp>
        <p:nvSpPr>
          <p:cNvPr id="21" name="Abgerundetes Rechteck 20"/>
          <p:cNvSpPr/>
          <p:nvPr/>
        </p:nvSpPr>
        <p:spPr>
          <a:xfrm>
            <a:off x="1481612" y="620688"/>
            <a:ext cx="2128113" cy="172819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sz="1400" b="1" dirty="0"/>
              <a:t>         Empfang</a:t>
            </a:r>
          </a:p>
          <a:p>
            <a:endParaRPr lang="de-DE" sz="1400" b="1" dirty="0"/>
          </a:p>
          <a:p>
            <a:r>
              <a:rPr lang="de-DE" sz="1200" dirty="0">
                <a:solidFill>
                  <a:schemeClr val="tx1"/>
                </a:solidFill>
              </a:rPr>
              <a:t>Kunde muss deutlich machen, dass er Leistungen nach SGBII beantragen möchte.</a:t>
            </a:r>
          </a:p>
        </p:txBody>
      </p:sp>
      <p:sp>
        <p:nvSpPr>
          <p:cNvPr id="22" name="Abgerundetes Rechteck 21"/>
          <p:cNvSpPr/>
          <p:nvPr/>
        </p:nvSpPr>
        <p:spPr>
          <a:xfrm>
            <a:off x="1449484" y="2636912"/>
            <a:ext cx="2078733" cy="144016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sz="1400" b="1" dirty="0"/>
              <a:t>       Ziel</a:t>
            </a:r>
          </a:p>
          <a:p>
            <a:endParaRPr lang="de-DE" sz="1200" dirty="0"/>
          </a:p>
          <a:p>
            <a:r>
              <a:rPr lang="de-DE" sz="1200" dirty="0"/>
              <a:t>Integration in den</a:t>
            </a:r>
          </a:p>
          <a:p>
            <a:r>
              <a:rPr lang="de-DE" sz="1200" dirty="0"/>
              <a:t>Arbeits- &amp; Ausbildungs-markt</a:t>
            </a:r>
            <a:r>
              <a:rPr lang="de-DE" sz="1200" dirty="0">
                <a:solidFill>
                  <a:schemeClr val="tx1"/>
                </a:solidFill>
              </a:rPr>
              <a:t> sowie Beendigung/Verringerung der Hilfebedürftigkeit</a:t>
            </a:r>
          </a:p>
        </p:txBody>
      </p:sp>
      <p:sp>
        <p:nvSpPr>
          <p:cNvPr id="23" name="Gebogener Pfeil 22"/>
          <p:cNvSpPr/>
          <p:nvPr/>
        </p:nvSpPr>
        <p:spPr>
          <a:xfrm>
            <a:off x="4185789" y="2102660"/>
            <a:ext cx="2808312" cy="2622484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125329"/>
              <a:gd name="adj5" fmla="val 1250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4" name="Ellipse 23"/>
          <p:cNvSpPr/>
          <p:nvPr/>
        </p:nvSpPr>
        <p:spPr>
          <a:xfrm>
            <a:off x="1605954" y="692696"/>
            <a:ext cx="360040" cy="288032"/>
          </a:xfrm>
          <a:prstGeom prst="ellipse">
            <a:avLst/>
          </a:prstGeom>
          <a:solidFill>
            <a:schemeClr val="tx2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1</a:t>
            </a:r>
          </a:p>
        </p:txBody>
      </p:sp>
      <p:sp>
        <p:nvSpPr>
          <p:cNvPr id="25" name="Ovale Legende 24"/>
          <p:cNvSpPr/>
          <p:nvPr/>
        </p:nvSpPr>
        <p:spPr>
          <a:xfrm>
            <a:off x="3186758" y="634770"/>
            <a:ext cx="1224135" cy="830048"/>
          </a:xfrm>
          <a:prstGeom prst="wedgeEllipseCallout">
            <a:avLst>
              <a:gd name="adj1" fmla="val -60720"/>
              <a:gd name="adj2" fmla="val 20788"/>
            </a:avLst>
          </a:prstGeom>
          <a:solidFill>
            <a:schemeClr val="bg2"/>
          </a:solidFill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900" dirty="0"/>
              <a:t>Meine erste Anlaufstelle - ich muss Leistungen beantragen</a:t>
            </a:r>
          </a:p>
        </p:txBody>
      </p:sp>
      <p:sp>
        <p:nvSpPr>
          <p:cNvPr id="26" name="Rechteck 25"/>
          <p:cNvSpPr/>
          <p:nvPr/>
        </p:nvSpPr>
        <p:spPr>
          <a:xfrm>
            <a:off x="5505138" y="5427228"/>
            <a:ext cx="336835" cy="202866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Gestreifter Pfeil nach rechts 26"/>
          <p:cNvSpPr/>
          <p:nvPr/>
        </p:nvSpPr>
        <p:spPr>
          <a:xfrm flipH="1">
            <a:off x="4961808" y="5085184"/>
            <a:ext cx="462242" cy="360040"/>
          </a:xfrm>
          <a:prstGeom prst="stripedRight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Gestreifter Pfeil nach rechts 27"/>
          <p:cNvSpPr/>
          <p:nvPr/>
        </p:nvSpPr>
        <p:spPr>
          <a:xfrm flipH="1">
            <a:off x="4961809" y="5589240"/>
            <a:ext cx="462242" cy="360040"/>
          </a:xfrm>
          <a:prstGeom prst="stripedRight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/>
          <p:cNvSpPr/>
          <p:nvPr/>
        </p:nvSpPr>
        <p:spPr>
          <a:xfrm rot="5400000">
            <a:off x="5136067" y="5427194"/>
            <a:ext cx="684000" cy="1800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Pfeil nach oben 30"/>
          <p:cNvSpPr/>
          <p:nvPr/>
        </p:nvSpPr>
        <p:spPr>
          <a:xfrm rot="5400000">
            <a:off x="7082173" y="1491648"/>
            <a:ext cx="399920" cy="432048"/>
          </a:xfrm>
          <a:prstGeom prst="up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Pfeil nach oben 31"/>
          <p:cNvSpPr/>
          <p:nvPr/>
        </p:nvSpPr>
        <p:spPr>
          <a:xfrm rot="5400000">
            <a:off x="3926722" y="1533008"/>
            <a:ext cx="399920" cy="432048"/>
          </a:xfrm>
          <a:prstGeom prst="up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Pfeil nach oben 32"/>
          <p:cNvSpPr/>
          <p:nvPr/>
        </p:nvSpPr>
        <p:spPr>
          <a:xfrm rot="13698619">
            <a:off x="8372038" y="4298063"/>
            <a:ext cx="399920" cy="432048"/>
          </a:xfrm>
          <a:prstGeom prst="up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Pfeil nach oben 33"/>
          <p:cNvSpPr/>
          <p:nvPr/>
        </p:nvSpPr>
        <p:spPr>
          <a:xfrm rot="18390459">
            <a:off x="2269445" y="4222299"/>
            <a:ext cx="399920" cy="432048"/>
          </a:xfrm>
          <a:prstGeom prst="up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Textfeld 34"/>
          <p:cNvSpPr txBox="1"/>
          <p:nvPr/>
        </p:nvSpPr>
        <p:spPr>
          <a:xfrm rot="16200000">
            <a:off x="4031326" y="3187786"/>
            <a:ext cx="950901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700" dirty="0"/>
              <a:t>Beraten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4922369" y="4149080"/>
            <a:ext cx="1289135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700" dirty="0"/>
              <a:t>Informieren</a:t>
            </a:r>
          </a:p>
        </p:txBody>
      </p:sp>
      <p:sp>
        <p:nvSpPr>
          <p:cNvPr id="37" name="Textfeld 36"/>
          <p:cNvSpPr txBox="1"/>
          <p:nvPr/>
        </p:nvSpPr>
        <p:spPr>
          <a:xfrm>
            <a:off x="4905869" y="2286515"/>
            <a:ext cx="1467271" cy="422405"/>
          </a:xfrm>
          <a:prstGeom prst="rect">
            <a:avLst/>
          </a:prstGeom>
          <a:noFill/>
        </p:spPr>
        <p:txBody>
          <a:bodyPr wrap="square" tIns="72000" bIns="72000" rtlCol="0">
            <a:spAutoFit/>
          </a:bodyPr>
          <a:lstStyle/>
          <a:p>
            <a:r>
              <a:rPr lang="de-DE" sz="1700" dirty="0"/>
              <a:t>Unterstützen</a:t>
            </a:r>
          </a:p>
        </p:txBody>
      </p:sp>
    </p:spTree>
    <p:extLst>
      <p:ext uri="{BB962C8B-B14F-4D97-AF65-F5344CB8AC3E}">
        <p14:creationId xmlns:p14="http://schemas.microsoft.com/office/powerpoint/2010/main" val="3305097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40368" y="102342"/>
            <a:ext cx="10515600" cy="337926"/>
          </a:xfrm>
        </p:spPr>
        <p:txBody>
          <a:bodyPr/>
          <a:lstStyle/>
          <a:p>
            <a:r>
              <a:rPr lang="de-DE" dirty="0"/>
              <a:t>4. ERLÄUTERUNG ZUM ABLAUFSCHEMA - EMPFANG</a:t>
            </a:r>
          </a:p>
        </p:txBody>
      </p:sp>
      <p:sp>
        <p:nvSpPr>
          <p:cNvPr id="3" name="Foliennummernplatzhalter 4"/>
          <p:cNvSpPr>
            <a:spLocks noGrp="1"/>
          </p:cNvSpPr>
          <p:nvPr>
            <p:ph type="sldNum" sz="quarter" idx="12"/>
          </p:nvPr>
        </p:nvSpPr>
        <p:spPr>
          <a:xfrm rot="16200000">
            <a:off x="11835240" y="6482399"/>
            <a:ext cx="358987" cy="365125"/>
          </a:xfrm>
        </p:spPr>
        <p:txBody>
          <a:bodyPr/>
          <a:lstStyle/>
          <a:p>
            <a:fld id="{01879DF6-AB5B-4B20-8FBB-ADBB95DEE1A2}" type="slidenum">
              <a:rPr lang="de-DE" sz="2000" smtClean="0"/>
              <a:t>7</a:t>
            </a:fld>
            <a:endParaRPr lang="de-DE" sz="20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8093" y="6451607"/>
            <a:ext cx="10272436" cy="392848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de-DE" sz="1000" b="1" dirty="0"/>
              <a:t>September 2024</a:t>
            </a:r>
          </a:p>
          <a:p>
            <a:r>
              <a:rPr lang="de-DE" sz="1000" b="1" dirty="0"/>
              <a:t>Jobcenter – einfach erklärt</a:t>
            </a:r>
          </a:p>
        </p:txBody>
      </p:sp>
      <p:sp>
        <p:nvSpPr>
          <p:cNvPr id="5" name="Abgerundetes Rechteck 4"/>
          <p:cNvSpPr/>
          <p:nvPr/>
        </p:nvSpPr>
        <p:spPr>
          <a:xfrm>
            <a:off x="1431564" y="857882"/>
            <a:ext cx="8536236" cy="41946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1400" b="1" dirty="0"/>
              <a:t>         EMPFANG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3033741" y="1493374"/>
            <a:ext cx="6934059" cy="1080120"/>
          </a:xfrm>
          <a:prstGeom prst="roundRect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sz="1400" dirty="0">
                <a:solidFill>
                  <a:schemeClr val="tx1"/>
                </a:solidFill>
              </a:rPr>
              <a:t>Sie müssen deutlich machen, dass Sie Leistungen nach SGBII beantragen möchten.</a:t>
            </a:r>
          </a:p>
          <a:p>
            <a:r>
              <a:rPr lang="de-DE" sz="1400" dirty="0">
                <a:solidFill>
                  <a:schemeClr val="tx1"/>
                </a:solidFill>
              </a:rPr>
              <a:t>Hierfür legen Sie Ihren Pass/Identitätsnachweis vor (Aufenthaltserlaubnis) &amp; teilen mit, dass Sie eine Arbeit/Ausbildung suchen und finanzielle Unterstützung benötigen.</a:t>
            </a:r>
          </a:p>
          <a:p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3015741" y="2789518"/>
            <a:ext cx="6958216" cy="1080120"/>
          </a:xfrm>
          <a:prstGeom prst="roundRect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sz="1400" dirty="0">
                <a:solidFill>
                  <a:schemeClr val="tx1"/>
                </a:solidFill>
              </a:rPr>
              <a:t>Sie bringen Ihre Aufenthaltserlaubnis oder die Aufenthaltsgestattung inklusive des Nachweises über den Abschluss des Asylverfahrens/der Asylverfahren mit.</a:t>
            </a:r>
          </a:p>
        </p:txBody>
      </p:sp>
      <p:sp>
        <p:nvSpPr>
          <p:cNvPr id="8" name="Abgerundetes Rechteck 7"/>
          <p:cNvSpPr/>
          <p:nvPr/>
        </p:nvSpPr>
        <p:spPr>
          <a:xfrm>
            <a:off x="1431563" y="1493374"/>
            <a:ext cx="1511511" cy="107444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b="1" dirty="0"/>
              <a:t>Was möchten Sie?</a:t>
            </a:r>
          </a:p>
        </p:txBody>
      </p:sp>
      <p:sp>
        <p:nvSpPr>
          <p:cNvPr id="9" name="Abgerundetes Rechteck 8"/>
          <p:cNvSpPr/>
          <p:nvPr/>
        </p:nvSpPr>
        <p:spPr>
          <a:xfrm>
            <a:off x="1431563" y="2789518"/>
            <a:ext cx="1511511" cy="108012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b="1" dirty="0"/>
              <a:t>Welche Unterlagen werden benötigt?</a:t>
            </a:r>
          </a:p>
        </p:txBody>
      </p:sp>
      <p:sp>
        <p:nvSpPr>
          <p:cNvPr id="10" name="Ellipse 9"/>
          <p:cNvSpPr/>
          <p:nvPr/>
        </p:nvSpPr>
        <p:spPr>
          <a:xfrm>
            <a:off x="1556873" y="929890"/>
            <a:ext cx="360040" cy="288032"/>
          </a:xfrm>
          <a:prstGeom prst="ellipse">
            <a:avLst/>
          </a:prstGeom>
          <a:solidFill>
            <a:schemeClr val="bg2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949257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40368" y="102342"/>
            <a:ext cx="10515600" cy="337926"/>
          </a:xfrm>
        </p:spPr>
        <p:txBody>
          <a:bodyPr/>
          <a:lstStyle/>
          <a:p>
            <a:r>
              <a:rPr lang="de-DE" dirty="0"/>
              <a:t>4. ERLÄUTERUNG ZUM ABLAUFSCHEMA - EINGANGSZONE</a:t>
            </a:r>
          </a:p>
        </p:txBody>
      </p:sp>
      <p:sp>
        <p:nvSpPr>
          <p:cNvPr id="3" name="Foliennummernplatzhalter 4"/>
          <p:cNvSpPr>
            <a:spLocks noGrp="1"/>
          </p:cNvSpPr>
          <p:nvPr>
            <p:ph type="sldNum" sz="quarter" idx="12"/>
          </p:nvPr>
        </p:nvSpPr>
        <p:spPr>
          <a:xfrm rot="16200000">
            <a:off x="11835240" y="6482399"/>
            <a:ext cx="358987" cy="365125"/>
          </a:xfrm>
        </p:spPr>
        <p:txBody>
          <a:bodyPr/>
          <a:lstStyle/>
          <a:p>
            <a:fld id="{01879DF6-AB5B-4B20-8FBB-ADBB95DEE1A2}" type="slidenum">
              <a:rPr lang="de-DE" sz="2000" smtClean="0"/>
              <a:t>8</a:t>
            </a:fld>
            <a:endParaRPr lang="de-DE" sz="20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8093" y="6451607"/>
            <a:ext cx="10272436" cy="392848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de-DE" sz="1000" b="1" dirty="0"/>
              <a:t>September 2024</a:t>
            </a:r>
          </a:p>
          <a:p>
            <a:r>
              <a:rPr lang="de-DE" sz="1000" b="1" dirty="0"/>
              <a:t>Jobcenter – einfach erklärt</a:t>
            </a:r>
          </a:p>
        </p:txBody>
      </p:sp>
      <p:sp>
        <p:nvSpPr>
          <p:cNvPr id="5" name="Abgerundetes Rechteck 4"/>
          <p:cNvSpPr/>
          <p:nvPr/>
        </p:nvSpPr>
        <p:spPr>
          <a:xfrm>
            <a:off x="1450612" y="832306"/>
            <a:ext cx="8535600" cy="41946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1400" b="1" dirty="0"/>
              <a:t>         EINGANGSZONE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3054979" y="1428557"/>
            <a:ext cx="6933600" cy="864096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sz="1400" dirty="0"/>
              <a:t>● Identitätsprüfung ● Klärung des Aufenthaltsstatus ● </a:t>
            </a:r>
            <a:r>
              <a:rPr lang="de-DE" sz="1400" dirty="0">
                <a:solidFill>
                  <a:schemeClr val="tx1"/>
                </a:solidFill>
              </a:rPr>
              <a:t>Personendaten werden erfasst bzw. überarbeitet </a:t>
            </a:r>
            <a:r>
              <a:rPr lang="de-DE" sz="1400" dirty="0"/>
              <a:t>●</a:t>
            </a:r>
            <a:r>
              <a:rPr lang="de-DE" sz="1400" dirty="0">
                <a:solidFill>
                  <a:schemeClr val="tx1"/>
                </a:solidFill>
              </a:rPr>
              <a:t> Weitere Termine werden koordiniert</a:t>
            </a:r>
          </a:p>
          <a:p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1479186" y="1428557"/>
            <a:ext cx="1512000" cy="86409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b="1" dirty="0"/>
              <a:t>Welche Aufgaben hat die Eingangszone</a:t>
            </a:r>
          </a:p>
        </p:txBody>
      </p:sp>
      <p:sp>
        <p:nvSpPr>
          <p:cNvPr id="8" name="Abgerundetes Rechteck 7"/>
          <p:cNvSpPr/>
          <p:nvPr/>
        </p:nvSpPr>
        <p:spPr>
          <a:xfrm>
            <a:off x="3054979" y="2474769"/>
            <a:ext cx="6933600" cy="1440160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400" dirty="0">
                <a:solidFill>
                  <a:schemeClr val="tx1"/>
                </a:solidFill>
              </a:rPr>
              <a:t>Rentenversicherungsnummer wird beantragt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400" dirty="0">
                <a:solidFill>
                  <a:schemeClr val="tx1"/>
                </a:solidFill>
              </a:rPr>
              <a:t>Auswerten des Anmeldebogens Ü25/U25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400" dirty="0">
                <a:solidFill>
                  <a:schemeClr val="tx1"/>
                </a:solidFill>
              </a:rPr>
              <a:t>Fragebogen zum Werdegang (Arbeitspaket SGBII) wird ausgehändigt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400" dirty="0">
                <a:solidFill>
                  <a:schemeClr val="tx1"/>
                </a:solidFill>
              </a:rPr>
              <a:t>Terminierung für das Erstgespräch bei der Integrationsfachkraft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400" dirty="0">
                <a:solidFill>
                  <a:schemeClr val="tx1"/>
                </a:solidFill>
              </a:rPr>
              <a:t>Weiterleitung an die Bedürftigkeitsprüfung des Leistungsbereiches</a:t>
            </a:r>
          </a:p>
        </p:txBody>
      </p:sp>
      <p:sp>
        <p:nvSpPr>
          <p:cNvPr id="9" name="Abgerundetes Rechteck 8"/>
          <p:cNvSpPr/>
          <p:nvPr/>
        </p:nvSpPr>
        <p:spPr>
          <a:xfrm>
            <a:off x="1479187" y="2474769"/>
            <a:ext cx="1512000" cy="144016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b="1" dirty="0"/>
              <a:t>Welche weiteren Schritte werden eingeleitet?</a:t>
            </a:r>
          </a:p>
        </p:txBody>
      </p:sp>
      <p:sp>
        <p:nvSpPr>
          <p:cNvPr id="10" name="Ellipse 9"/>
          <p:cNvSpPr/>
          <p:nvPr/>
        </p:nvSpPr>
        <p:spPr>
          <a:xfrm>
            <a:off x="1543100" y="904314"/>
            <a:ext cx="360040" cy="288032"/>
          </a:xfrm>
          <a:prstGeom prst="ellipse">
            <a:avLst/>
          </a:prstGeom>
          <a:solidFill>
            <a:schemeClr val="bg2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2</a:t>
            </a:r>
          </a:p>
        </p:txBody>
      </p:sp>
      <p:sp>
        <p:nvSpPr>
          <p:cNvPr id="11" name="Abgerundetes Rechteck 10"/>
          <p:cNvSpPr/>
          <p:nvPr/>
        </p:nvSpPr>
        <p:spPr>
          <a:xfrm>
            <a:off x="3054979" y="4135145"/>
            <a:ext cx="6933600" cy="1224136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400" dirty="0">
                <a:solidFill>
                  <a:schemeClr val="tx1"/>
                </a:solidFill>
              </a:rPr>
              <a:t>Aufenthaltsstatus/Unterlagen des BAMF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400" dirty="0">
                <a:solidFill>
                  <a:schemeClr val="tx1"/>
                </a:solidFill>
              </a:rPr>
              <a:t>Persönliche Daten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400" dirty="0">
                <a:solidFill>
                  <a:schemeClr val="tx1"/>
                </a:solidFill>
              </a:rPr>
              <a:t>Schulische Daten	    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400" dirty="0">
                <a:solidFill>
                  <a:schemeClr val="tx1"/>
                </a:solidFill>
              </a:rPr>
              <a:t>Berufliche Daten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400" dirty="0">
                <a:solidFill>
                  <a:schemeClr val="tx1"/>
                </a:solidFill>
              </a:rPr>
              <a:t>Zielberuf</a:t>
            </a:r>
          </a:p>
        </p:txBody>
      </p:sp>
      <p:sp>
        <p:nvSpPr>
          <p:cNvPr id="12" name="Abgerundetes Rechteck 11"/>
          <p:cNvSpPr/>
          <p:nvPr/>
        </p:nvSpPr>
        <p:spPr>
          <a:xfrm>
            <a:off x="1479187" y="4135145"/>
            <a:ext cx="1512000" cy="122413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b="1" dirty="0"/>
              <a:t>Welche Informationen werden benötigt?</a:t>
            </a:r>
          </a:p>
        </p:txBody>
      </p:sp>
    </p:spTree>
    <p:extLst>
      <p:ext uri="{BB962C8B-B14F-4D97-AF65-F5344CB8AC3E}">
        <p14:creationId xmlns:p14="http://schemas.microsoft.com/office/powerpoint/2010/main" val="1493210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40368" y="102342"/>
            <a:ext cx="10515600" cy="337926"/>
          </a:xfrm>
        </p:spPr>
        <p:txBody>
          <a:bodyPr/>
          <a:lstStyle/>
          <a:p>
            <a:r>
              <a:rPr lang="de-DE" dirty="0"/>
              <a:t>4. ERLÄUTERUNG ZUM ABLAUFSCHEMA - Bedürftigkeitsprüfung</a:t>
            </a:r>
          </a:p>
        </p:txBody>
      </p:sp>
      <p:sp>
        <p:nvSpPr>
          <p:cNvPr id="3" name="Foliennummernplatzhalter 4"/>
          <p:cNvSpPr>
            <a:spLocks noGrp="1"/>
          </p:cNvSpPr>
          <p:nvPr>
            <p:ph type="sldNum" sz="quarter" idx="12"/>
          </p:nvPr>
        </p:nvSpPr>
        <p:spPr>
          <a:xfrm rot="16200000">
            <a:off x="11835240" y="6482399"/>
            <a:ext cx="358987" cy="365125"/>
          </a:xfrm>
        </p:spPr>
        <p:txBody>
          <a:bodyPr/>
          <a:lstStyle/>
          <a:p>
            <a:fld id="{01879DF6-AB5B-4B20-8FBB-ADBB95DEE1A2}" type="slidenum">
              <a:rPr lang="de-DE" sz="2000" smtClean="0"/>
              <a:t>9</a:t>
            </a:fld>
            <a:endParaRPr lang="de-DE" sz="20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8093" y="6451607"/>
            <a:ext cx="10272436" cy="392848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de-DE" sz="1000" b="1" dirty="0"/>
              <a:t>September 2024</a:t>
            </a:r>
          </a:p>
          <a:p>
            <a:r>
              <a:rPr lang="de-DE" sz="1000" b="1" dirty="0"/>
              <a:t>Jobcenter – einfach erklärt</a:t>
            </a:r>
          </a:p>
        </p:txBody>
      </p:sp>
      <p:sp>
        <p:nvSpPr>
          <p:cNvPr id="5" name="Abgerundetes Rechteck 4"/>
          <p:cNvSpPr/>
          <p:nvPr/>
        </p:nvSpPr>
        <p:spPr>
          <a:xfrm>
            <a:off x="1413570" y="777284"/>
            <a:ext cx="8535600" cy="41946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1400" b="1" dirty="0"/>
              <a:t>         Bedürftigkeitsprüfung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3015746" y="1268760"/>
            <a:ext cx="6933600" cy="720080"/>
          </a:xfrm>
          <a:prstGeom prst="roundRect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sz="1400" dirty="0">
                <a:solidFill>
                  <a:schemeClr val="tx1"/>
                </a:solidFill>
              </a:rPr>
              <a:t>Beantragung der SGBII-Leistungen zur nahtlosen Sicherstellung des Lebensunterhaltes (im Regelfall nach Einstellung der Asylbewerberleistungen).</a:t>
            </a:r>
          </a:p>
          <a:p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2992730" y="3356992"/>
            <a:ext cx="6933600" cy="1656184"/>
          </a:xfrm>
          <a:prstGeom prst="roundRect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400" dirty="0">
                <a:solidFill>
                  <a:schemeClr val="tx1"/>
                </a:solidFill>
              </a:rPr>
              <a:t>SGBII Antragsunterlagen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400" dirty="0">
                <a:solidFill>
                  <a:schemeClr val="tx1"/>
                </a:solidFill>
              </a:rPr>
              <a:t>Laufzettel (welche Unterlagen/Nachweise müssen dem Antrag beigefügt werden)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400" dirty="0">
                <a:solidFill>
                  <a:schemeClr val="tx1"/>
                </a:solidFill>
              </a:rPr>
              <a:t>Merkblätter zu SGBII Leistungen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1400" dirty="0">
                <a:solidFill>
                  <a:schemeClr val="tx1"/>
                </a:solidFill>
              </a:rPr>
              <a:t>Im Bedarfsfall Kindergeldantrag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de-DE" sz="1400" dirty="0">
              <a:solidFill>
                <a:schemeClr val="tx1"/>
              </a:solidFill>
            </a:endParaRPr>
          </a:p>
          <a:p>
            <a:pPr algn="ctr"/>
            <a:r>
              <a:rPr lang="de-DE" sz="1400" dirty="0">
                <a:solidFill>
                  <a:schemeClr val="tx1"/>
                </a:solidFill>
              </a:rPr>
              <a:t>Terminvergabe zur Antragsabgabe</a:t>
            </a:r>
          </a:p>
        </p:txBody>
      </p:sp>
      <p:sp>
        <p:nvSpPr>
          <p:cNvPr id="8" name="Abgerundetes Rechteck 7"/>
          <p:cNvSpPr/>
          <p:nvPr/>
        </p:nvSpPr>
        <p:spPr>
          <a:xfrm>
            <a:off x="1413570" y="1268760"/>
            <a:ext cx="1512000" cy="7200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b="1" dirty="0"/>
              <a:t>Übergang  AsylbLG </a:t>
            </a:r>
            <a:endParaRPr lang="de-DE" sz="1400" b="1" dirty="0">
              <a:sym typeface="Wingdings" panose="05000000000000000000" pitchFamily="2" charset="2"/>
            </a:endParaRPr>
          </a:p>
          <a:p>
            <a:pPr algn="ctr"/>
            <a:r>
              <a:rPr lang="de-DE" sz="1400" b="1" dirty="0">
                <a:sym typeface="Wingdings" panose="05000000000000000000" pitchFamily="2" charset="2"/>
              </a:rPr>
              <a:t> </a:t>
            </a:r>
            <a:r>
              <a:rPr lang="de-DE" sz="1400" b="1" dirty="0"/>
              <a:t>SGBII</a:t>
            </a:r>
          </a:p>
        </p:txBody>
      </p:sp>
      <p:sp>
        <p:nvSpPr>
          <p:cNvPr id="9" name="Abgerundetes Rechteck 8"/>
          <p:cNvSpPr/>
          <p:nvPr/>
        </p:nvSpPr>
        <p:spPr>
          <a:xfrm>
            <a:off x="1413570" y="3356992"/>
            <a:ext cx="1512000" cy="165618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b="1" dirty="0"/>
              <a:t>Folgende Unterlagen werden </a:t>
            </a:r>
            <a:r>
              <a:rPr lang="de-DE" sz="1400" b="1" dirty="0" err="1"/>
              <a:t>ausge</a:t>
            </a:r>
            <a:r>
              <a:rPr lang="de-DE" sz="1400" b="1" dirty="0"/>
              <a:t>-händigt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2997746" y="2132856"/>
            <a:ext cx="6933600" cy="1080120"/>
          </a:xfrm>
          <a:prstGeom prst="roundRect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sz="1400" dirty="0">
                <a:solidFill>
                  <a:schemeClr val="tx1"/>
                </a:solidFill>
              </a:rPr>
              <a:t>Bedürftigkeitsprüfung anhand der Angaben/Nachweise zu Einkommen und Vermögen sowie unter Berücksichtigung der notwendigen Bedarfe (Regelbedarfe, Mehrbedarfe, Kosten der Unterkunft, …).</a:t>
            </a:r>
          </a:p>
        </p:txBody>
      </p:sp>
      <p:sp>
        <p:nvSpPr>
          <p:cNvPr id="11" name="Abgerundetes Rechteck 10"/>
          <p:cNvSpPr/>
          <p:nvPr/>
        </p:nvSpPr>
        <p:spPr>
          <a:xfrm>
            <a:off x="1413570" y="2132856"/>
            <a:ext cx="1512000" cy="108012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b="1" dirty="0"/>
              <a:t>Haben Sie einen Anspruch auf SGBII-Leistungen?</a:t>
            </a:r>
          </a:p>
        </p:txBody>
      </p:sp>
      <p:sp>
        <p:nvSpPr>
          <p:cNvPr id="12" name="Ellipse 11"/>
          <p:cNvSpPr/>
          <p:nvPr/>
        </p:nvSpPr>
        <p:spPr>
          <a:xfrm>
            <a:off x="1496533" y="849292"/>
            <a:ext cx="360040" cy="288032"/>
          </a:xfrm>
          <a:prstGeom prst="ellipse">
            <a:avLst/>
          </a:prstGeom>
          <a:solidFill>
            <a:schemeClr val="tx2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68319656"/>
      </p:ext>
    </p:extLst>
  </p:cSld>
  <p:clrMapOvr>
    <a:masterClrMapping/>
  </p:clrMapOvr>
</p:sld>
</file>

<file path=ppt/theme/theme1.xml><?xml version="1.0" encoding="utf-8"?>
<a:theme xmlns:a="http://schemas.openxmlformats.org/drawingml/2006/main" name="Unternehmenskommunikation">
  <a:themeElements>
    <a:clrScheme name="JC#1">
      <a:dk1>
        <a:srgbClr val="380006"/>
      </a:dk1>
      <a:lt1>
        <a:srgbClr val="A90013"/>
      </a:lt1>
      <a:dk2>
        <a:srgbClr val="FFFFFF"/>
      </a:dk2>
      <a:lt2>
        <a:srgbClr val="FFFFFF"/>
      </a:lt2>
      <a:accent1>
        <a:srgbClr val="71000C"/>
      </a:accent1>
      <a:accent2>
        <a:srgbClr val="A90013"/>
      </a:accent2>
      <a:accent3>
        <a:srgbClr val="FF5468"/>
      </a:accent3>
      <a:accent4>
        <a:srgbClr val="FF8D9A"/>
      </a:accent4>
      <a:accent5>
        <a:srgbClr val="FFC6CC"/>
      </a:accent5>
      <a:accent6>
        <a:srgbClr val="FFFFFF"/>
      </a:accent6>
      <a:hlink>
        <a:srgbClr val="0070C0"/>
      </a:hlink>
      <a:folHlink>
        <a:srgbClr val="7030A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Anank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2729</Words>
  <Application>Microsoft Office PowerPoint</Application>
  <PresentationFormat>Breitbild</PresentationFormat>
  <Paragraphs>375</Paragraphs>
  <Slides>21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7" baseType="lpstr">
      <vt:lpstr>Arial</vt:lpstr>
      <vt:lpstr>Calibri</vt:lpstr>
      <vt:lpstr>Symbol</vt:lpstr>
      <vt:lpstr>Times New Roman</vt:lpstr>
      <vt:lpstr>Wingdings</vt:lpstr>
      <vt:lpstr>Unternehmenskommunikation</vt:lpstr>
      <vt:lpstr>PowerPoint-Präsentation</vt:lpstr>
      <vt:lpstr>INHALTSVERZEICHNIS</vt:lpstr>
      <vt:lpstr>1. ANSPRECHPARTNER und AUFGABEN im Jobcenter</vt:lpstr>
      <vt:lpstr>2. SOZIALGESETZBUCH II (SGBII) – GRUNDSÄTZLICHE INFORMATIONEN</vt:lpstr>
      <vt:lpstr>2. SOZIALGESETZBUCH II (SGBII) – GRUNDSÄTZLICHE INFORMATIONEN</vt:lpstr>
      <vt:lpstr>3. DAS JOBCENTER – VEREINFACHTES ABLAUFSCHEMA</vt:lpstr>
      <vt:lpstr>4. ERLÄUTERUNG ZUM ABLAUFSCHEMA - EMPFANG</vt:lpstr>
      <vt:lpstr>4. ERLÄUTERUNG ZUM ABLAUFSCHEMA - EINGANGSZONE</vt:lpstr>
      <vt:lpstr>4. ERLÄUTERUNG ZUM ABLAUFSCHEMA - Bedürftigkeitsprüfung</vt:lpstr>
      <vt:lpstr>4. ERLÄUTERUNG ZUM ABLAUFSCHEMA - Fallmanagement</vt:lpstr>
      <vt:lpstr>4. ERLÄUTERUNG ZUM ABLAUFSCHEMA – Abgabe Antragsunterlagen Bürgergeld</vt:lpstr>
      <vt:lpstr>5. IHRE ANSPRECHPARTNER IM JOBCENTER</vt:lpstr>
      <vt:lpstr>6. FAQ – ARBEITSVERMITTLUNG </vt:lpstr>
      <vt:lpstr>6. FAQ – ARBEITSVERMITTLUNG</vt:lpstr>
      <vt:lpstr>6. FAQ – ARBEITSVERMITTLUNG </vt:lpstr>
      <vt:lpstr>6. FAQ – ARBEITSVERMITTLUNG </vt:lpstr>
      <vt:lpstr>7. FAQ – LEISTUNGSBEREICH </vt:lpstr>
      <vt:lpstr>7. FAQ – LEISTUNGSBEREICH </vt:lpstr>
      <vt:lpstr>7. FAQ – LEISTUNGSBEREICH </vt:lpstr>
      <vt:lpstr>8. ERWARTUNGEN DES JOBCENTERS</vt:lpstr>
      <vt:lpstr>9. Jobcenter Digital und Bund ID</vt:lpstr>
    </vt:vector>
  </TitlesOfParts>
  <Company>Bundesagentur für Arbeit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Büskens Michael</dc:creator>
  <cp:lastModifiedBy>Köhnen Madeleine</cp:lastModifiedBy>
  <cp:revision>104</cp:revision>
  <cp:lastPrinted>2017-11-13T08:59:27Z</cp:lastPrinted>
  <dcterms:created xsi:type="dcterms:W3CDTF">2016-12-05T08:49:09Z</dcterms:created>
  <dcterms:modified xsi:type="dcterms:W3CDTF">2024-09-12T11:51:01Z</dcterms:modified>
</cp:coreProperties>
</file>